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Sorts Mill Goudy" charset="1" panose="02000503000000000000"/>
      <p:regular r:id="rId17"/>
    </p:embeddedFont>
    <p:embeddedFont>
      <p:font typeface="Now" charset="1" panose="00000500000000000000"/>
      <p:regular r:id="rId18"/>
    </p:embeddedFont>
    <p:embeddedFont>
      <p:font typeface="Now Bold" charset="1" panose="00000800000000000000"/>
      <p:regular r:id="rId19"/>
    </p:embeddedFont>
    <p:embeddedFont>
      <p:font typeface="Space Mono" charset="1" panose="020005090400000200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7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1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png" Type="http://schemas.openxmlformats.org/officeDocument/2006/relationships/image"/><Relationship Id="rId15" Target="../media/image4.svg" Type="http://schemas.openxmlformats.org/officeDocument/2006/relationships/image"/><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45.png" Type="http://schemas.openxmlformats.org/officeDocument/2006/relationships/image"/><Relationship Id="rId19" Target="../media/image3.png" Type="http://schemas.openxmlformats.org/officeDocument/2006/relationships/image"/><Relationship Id="rId2" Target="../media/image18.jpeg" Type="http://schemas.openxmlformats.org/officeDocument/2006/relationships/image"/><Relationship Id="rId20" Target="../media/image4.sv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png" Type="http://schemas.openxmlformats.org/officeDocument/2006/relationships/image"/><Relationship Id="rId14" Target="../media/image65.svg" Type="http://schemas.openxmlformats.org/officeDocument/2006/relationships/image"/><Relationship Id="rId15" Target="../media/image66.png" Type="http://schemas.openxmlformats.org/officeDocument/2006/relationships/image"/><Relationship Id="rId16" Target="../media/image67.svg" Type="http://schemas.openxmlformats.org/officeDocument/2006/relationships/image"/><Relationship Id="rId2" Target="../media/image56.png" Type="http://schemas.openxmlformats.org/officeDocument/2006/relationships/image"/><Relationship Id="rId3" Target="../media/image3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3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444" r="0" b="0"/>
            </a:stretch>
          </a:blipFill>
        </p:spPr>
      </p:sp>
      <p:sp>
        <p:nvSpPr>
          <p:cNvPr name="Freeform 3" id="3"/>
          <p:cNvSpPr/>
          <p:nvPr/>
        </p:nvSpPr>
        <p:spPr>
          <a:xfrm flipH="false" flipV="false" rot="0">
            <a:off x="1028700" y="1296963"/>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3">
              <a:alphaModFix amt="90000"/>
            </a:blip>
            <a:stretch>
              <a:fillRect l="-6338" t="-16527" r="-6338" b="-16527"/>
            </a:stretch>
          </a:blipFill>
        </p:spPr>
      </p:sp>
      <p:sp>
        <p:nvSpPr>
          <p:cNvPr name="Freeform 4" id="4"/>
          <p:cNvSpPr/>
          <p:nvPr/>
        </p:nvSpPr>
        <p:spPr>
          <a:xfrm flipH="false" flipV="false" rot="0">
            <a:off x="8306533" y="2368496"/>
            <a:ext cx="1674935" cy="1674935"/>
          </a:xfrm>
          <a:custGeom>
            <a:avLst/>
            <a:gdLst/>
            <a:ahLst/>
            <a:cxnLst/>
            <a:rect r="r" b="b" t="t" l="l"/>
            <a:pathLst>
              <a:path h="1674935" w="1674935">
                <a:moveTo>
                  <a:pt x="0" y="0"/>
                </a:moveTo>
                <a:lnTo>
                  <a:pt x="1674934" y="0"/>
                </a:lnTo>
                <a:lnTo>
                  <a:pt x="1674934" y="1674934"/>
                </a:lnTo>
                <a:lnTo>
                  <a:pt x="0" y="1674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819757" y="6072559"/>
            <a:ext cx="8648487" cy="1445895"/>
          </a:xfrm>
          <a:prstGeom prst="rect">
            <a:avLst/>
          </a:prstGeom>
        </p:spPr>
        <p:txBody>
          <a:bodyPr anchor="t" rtlCol="false" tIns="0" lIns="0" bIns="0" rIns="0">
            <a:spAutoFit/>
          </a:bodyPr>
          <a:lstStyle/>
          <a:p>
            <a:pPr algn="ctr">
              <a:lnSpc>
                <a:spcPts val="5880"/>
              </a:lnSpc>
            </a:pPr>
            <a:r>
              <a:rPr lang="en-US" sz="4200">
                <a:solidFill>
                  <a:srgbClr val="FFFFFF"/>
                </a:solidFill>
                <a:latin typeface="Sorts Mill Goudy"/>
                <a:ea typeface="Sorts Mill Goudy"/>
                <a:cs typeface="Sorts Mill Goudy"/>
                <a:sym typeface="Sorts Mill Goudy"/>
              </a:rPr>
              <a:t>Revolutionizing Waste Management and Recycling</a:t>
            </a:r>
          </a:p>
        </p:txBody>
      </p:sp>
      <p:sp>
        <p:nvSpPr>
          <p:cNvPr name="TextBox 6" id="6"/>
          <p:cNvSpPr txBox="true"/>
          <p:nvPr/>
        </p:nvSpPr>
        <p:spPr>
          <a:xfrm rot="0">
            <a:off x="1344115" y="8263128"/>
            <a:ext cx="3958393" cy="1157097"/>
          </a:xfrm>
          <a:prstGeom prst="rect">
            <a:avLst/>
          </a:prstGeom>
        </p:spPr>
        <p:txBody>
          <a:bodyPr anchor="t" rtlCol="false" tIns="0" lIns="0" bIns="0" rIns="0">
            <a:spAutoFit/>
          </a:bodyPr>
          <a:lstStyle/>
          <a:p>
            <a:pPr algn="l">
              <a:lnSpc>
                <a:spcPts val="3023"/>
              </a:lnSpc>
            </a:pPr>
            <a:r>
              <a:rPr lang="en-US" sz="2799" spc="11">
                <a:solidFill>
                  <a:srgbClr val="FFFFFF"/>
                </a:solidFill>
                <a:latin typeface="Sorts Mill Goudy"/>
                <a:ea typeface="Sorts Mill Goudy"/>
                <a:cs typeface="Sorts Mill Goudy"/>
                <a:sym typeface="Sorts Mill Goudy"/>
              </a:rPr>
              <a:t>Presented By team: </a:t>
            </a:r>
          </a:p>
          <a:p>
            <a:pPr algn="l">
              <a:lnSpc>
                <a:spcPts val="3023"/>
              </a:lnSpc>
            </a:pPr>
            <a:r>
              <a:rPr lang="en-US" sz="2799" spc="11">
                <a:solidFill>
                  <a:srgbClr val="FFFFFF"/>
                </a:solidFill>
                <a:latin typeface="Sorts Mill Goudy"/>
                <a:ea typeface="Sorts Mill Goudy"/>
                <a:cs typeface="Sorts Mill Goudy"/>
                <a:sym typeface="Sorts Mill Goudy"/>
              </a:rPr>
              <a:t>Catalysts</a:t>
            </a:r>
          </a:p>
          <a:p>
            <a:pPr algn="l">
              <a:lnSpc>
                <a:spcPts val="3023"/>
              </a:lnSpc>
            </a:pPr>
          </a:p>
        </p:txBody>
      </p:sp>
      <p:sp>
        <p:nvSpPr>
          <p:cNvPr name="TextBox 7" id="7"/>
          <p:cNvSpPr txBox="true"/>
          <p:nvPr/>
        </p:nvSpPr>
        <p:spPr>
          <a:xfrm rot="0">
            <a:off x="1981200" y="3976755"/>
            <a:ext cx="14325600" cy="2248891"/>
          </a:xfrm>
          <a:prstGeom prst="rect">
            <a:avLst/>
          </a:prstGeom>
        </p:spPr>
        <p:txBody>
          <a:bodyPr anchor="t" rtlCol="false" tIns="0" lIns="0" bIns="0" rIns="0">
            <a:spAutoFit/>
          </a:bodyPr>
          <a:lstStyle/>
          <a:p>
            <a:pPr algn="ctr">
              <a:lnSpc>
                <a:spcPts val="18320"/>
              </a:lnSpc>
            </a:pPr>
            <a:r>
              <a:rPr lang="en-US" sz="13085">
                <a:solidFill>
                  <a:srgbClr val="FFFFFF"/>
                </a:solidFill>
                <a:latin typeface="Sorts Mill Goudy"/>
                <a:ea typeface="Sorts Mill Goudy"/>
                <a:cs typeface="Sorts Mill Goudy"/>
                <a:sym typeface="Sorts Mill Goudy"/>
              </a:rPr>
              <a:t>ECOREVOLVE</a:t>
            </a:r>
          </a:p>
        </p:txBody>
      </p:sp>
      <p:sp>
        <p:nvSpPr>
          <p:cNvPr name="TextBox 8" id="8"/>
          <p:cNvSpPr txBox="true"/>
          <p:nvPr/>
        </p:nvSpPr>
        <p:spPr>
          <a:xfrm rot="0">
            <a:off x="11310696" y="8129778"/>
            <a:ext cx="5943193" cy="1157097"/>
          </a:xfrm>
          <a:prstGeom prst="rect">
            <a:avLst/>
          </a:prstGeom>
        </p:spPr>
        <p:txBody>
          <a:bodyPr anchor="t" rtlCol="false" tIns="0" lIns="0" bIns="0" rIns="0">
            <a:spAutoFit/>
          </a:bodyPr>
          <a:lstStyle/>
          <a:p>
            <a:pPr algn="l">
              <a:lnSpc>
                <a:spcPts val="3023"/>
              </a:lnSpc>
            </a:pPr>
            <a:r>
              <a:rPr lang="en-US" sz="2799" spc="11">
                <a:solidFill>
                  <a:srgbClr val="FFFFFF"/>
                </a:solidFill>
                <a:latin typeface="Sorts Mill Goudy"/>
                <a:ea typeface="Sorts Mill Goudy"/>
                <a:cs typeface="Sorts Mill Goudy"/>
                <a:sym typeface="Sorts Mill Goudy"/>
              </a:rPr>
              <a:t>Team Members : </a:t>
            </a:r>
          </a:p>
          <a:p>
            <a:pPr algn="l">
              <a:lnSpc>
                <a:spcPts val="3023"/>
              </a:lnSpc>
            </a:pPr>
            <a:r>
              <a:rPr lang="en-US" sz="2799" spc="11">
                <a:solidFill>
                  <a:srgbClr val="FFFFFF"/>
                </a:solidFill>
                <a:latin typeface="Sorts Mill Goudy"/>
                <a:ea typeface="Sorts Mill Goudy"/>
                <a:cs typeface="Sorts Mill Goudy"/>
                <a:sym typeface="Sorts Mill Goudy"/>
              </a:rPr>
              <a:t>Shreya Gupta (2200290100157) (CSE)</a:t>
            </a:r>
          </a:p>
          <a:p>
            <a:pPr algn="l">
              <a:lnSpc>
                <a:spcPts val="3023"/>
              </a:lnSpc>
            </a:pPr>
            <a:r>
              <a:rPr lang="en-US" sz="2799" spc="11">
                <a:solidFill>
                  <a:srgbClr val="FFFFFF"/>
                </a:solidFill>
                <a:latin typeface="Sorts Mill Goudy"/>
                <a:ea typeface="Sorts Mill Goudy"/>
                <a:cs typeface="Sorts Mill Goudy"/>
                <a:sym typeface="Sorts Mill Goudy"/>
              </a:rPr>
              <a:t>Gaurav Gupta (2200290120070) (CS)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1" r="0" b="-9211"/>
            </a:stretch>
          </a:blipFill>
        </p:spPr>
      </p:sp>
      <p:grpSp>
        <p:nvGrpSpPr>
          <p:cNvPr name="Group 3" id="3"/>
          <p:cNvGrpSpPr/>
          <p:nvPr/>
        </p:nvGrpSpPr>
        <p:grpSpPr>
          <a:xfrm rot="0">
            <a:off x="1901314" y="1979906"/>
            <a:ext cx="13354866" cy="7278394"/>
            <a:chOff x="0" y="0"/>
            <a:chExt cx="3517331" cy="1916943"/>
          </a:xfrm>
        </p:grpSpPr>
        <p:sp>
          <p:nvSpPr>
            <p:cNvPr name="Freeform 4" id="4"/>
            <p:cNvSpPr/>
            <p:nvPr/>
          </p:nvSpPr>
          <p:spPr>
            <a:xfrm flipH="false" flipV="false" rot="0">
              <a:off x="0" y="0"/>
              <a:ext cx="3517331" cy="1916943"/>
            </a:xfrm>
            <a:custGeom>
              <a:avLst/>
              <a:gdLst/>
              <a:ahLst/>
              <a:cxnLst/>
              <a:rect r="r" b="b" t="t" l="l"/>
              <a:pathLst>
                <a:path h="1916943" w="3517331">
                  <a:moveTo>
                    <a:pt x="29565" y="0"/>
                  </a:moveTo>
                  <a:lnTo>
                    <a:pt x="3487766" y="0"/>
                  </a:lnTo>
                  <a:cubicBezTo>
                    <a:pt x="3495607" y="0"/>
                    <a:pt x="3503127" y="3115"/>
                    <a:pt x="3508671" y="8659"/>
                  </a:cubicBezTo>
                  <a:cubicBezTo>
                    <a:pt x="3514216" y="14204"/>
                    <a:pt x="3517331" y="21724"/>
                    <a:pt x="3517331" y="29565"/>
                  </a:cubicBezTo>
                  <a:lnTo>
                    <a:pt x="3517331" y="1887378"/>
                  </a:lnTo>
                  <a:cubicBezTo>
                    <a:pt x="3517331" y="1895219"/>
                    <a:pt x="3514216" y="1902739"/>
                    <a:pt x="3508671" y="1908284"/>
                  </a:cubicBezTo>
                  <a:cubicBezTo>
                    <a:pt x="3503127" y="1913828"/>
                    <a:pt x="3495607" y="1916943"/>
                    <a:pt x="3487766" y="1916943"/>
                  </a:cubicBezTo>
                  <a:lnTo>
                    <a:pt x="29565" y="1916943"/>
                  </a:lnTo>
                  <a:cubicBezTo>
                    <a:pt x="13237" y="1916943"/>
                    <a:pt x="0" y="1903706"/>
                    <a:pt x="0" y="1887378"/>
                  </a:cubicBezTo>
                  <a:lnTo>
                    <a:pt x="0" y="29565"/>
                  </a:lnTo>
                  <a:cubicBezTo>
                    <a:pt x="0" y="21724"/>
                    <a:pt x="3115" y="14204"/>
                    <a:pt x="8659" y="8659"/>
                  </a:cubicBezTo>
                  <a:cubicBezTo>
                    <a:pt x="14204" y="3115"/>
                    <a:pt x="21724" y="0"/>
                    <a:pt x="29565" y="0"/>
                  </a:cubicBezTo>
                  <a:close/>
                </a:path>
              </a:pathLst>
            </a:custGeom>
            <a:solidFill>
              <a:srgbClr val="19486A"/>
            </a:solidFill>
            <a:ln cap="rnd">
              <a:noFill/>
              <a:prstDash val="solid"/>
              <a:round/>
            </a:ln>
          </p:spPr>
        </p:sp>
        <p:sp>
          <p:nvSpPr>
            <p:cNvPr name="TextBox 5" id="5"/>
            <p:cNvSpPr txBox="true"/>
            <p:nvPr/>
          </p:nvSpPr>
          <p:spPr>
            <a:xfrm>
              <a:off x="0" y="-66675"/>
              <a:ext cx="3517331" cy="1983618"/>
            </a:xfrm>
            <a:prstGeom prst="rect">
              <a:avLst/>
            </a:prstGeom>
          </p:spPr>
          <p:txBody>
            <a:bodyPr anchor="ctr" rtlCol="false" tIns="50800" lIns="50800" bIns="50800" rIns="50800"/>
            <a:lstStyle/>
            <a:p>
              <a:pPr algn="ctr">
                <a:lnSpc>
                  <a:spcPts val="3624"/>
                </a:lnSpc>
              </a:pPr>
            </a:p>
          </p:txBody>
        </p:sp>
      </p:grpSp>
      <p:sp>
        <p:nvSpPr>
          <p:cNvPr name="Freeform 6" id="6"/>
          <p:cNvSpPr/>
          <p:nvPr/>
        </p:nvSpPr>
        <p:spPr>
          <a:xfrm flipH="false" flipV="false" rot="0">
            <a:off x="17066794" y="161873"/>
            <a:ext cx="1016999" cy="1016999"/>
          </a:xfrm>
          <a:custGeom>
            <a:avLst/>
            <a:gdLst/>
            <a:ahLst/>
            <a:cxnLst/>
            <a:rect r="r" b="b" t="t" l="l"/>
            <a:pathLst>
              <a:path h="1016999" w="1016999">
                <a:moveTo>
                  <a:pt x="0" y="0"/>
                </a:moveTo>
                <a:lnTo>
                  <a:pt x="1016998" y="0"/>
                </a:lnTo>
                <a:lnTo>
                  <a:pt x="1016998" y="1016999"/>
                </a:lnTo>
                <a:lnTo>
                  <a:pt x="0" y="1016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981953" y="6828364"/>
            <a:ext cx="3582255" cy="3344930"/>
          </a:xfrm>
          <a:custGeom>
            <a:avLst/>
            <a:gdLst/>
            <a:ahLst/>
            <a:cxnLst/>
            <a:rect r="r" b="b" t="t" l="l"/>
            <a:pathLst>
              <a:path h="3344930" w="3582255">
                <a:moveTo>
                  <a:pt x="0" y="0"/>
                </a:moveTo>
                <a:lnTo>
                  <a:pt x="3582254" y="0"/>
                </a:lnTo>
                <a:lnTo>
                  <a:pt x="3582254" y="3344930"/>
                </a:lnTo>
                <a:lnTo>
                  <a:pt x="0" y="33449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88795" y="1178872"/>
            <a:ext cx="1554141" cy="2260568"/>
          </a:xfrm>
          <a:custGeom>
            <a:avLst/>
            <a:gdLst/>
            <a:ahLst/>
            <a:cxnLst/>
            <a:rect r="r" b="b" t="t" l="l"/>
            <a:pathLst>
              <a:path h="2260568" w="1554141">
                <a:moveTo>
                  <a:pt x="0" y="0"/>
                </a:moveTo>
                <a:lnTo>
                  <a:pt x="1554140" y="0"/>
                </a:lnTo>
                <a:lnTo>
                  <a:pt x="1554140" y="2260568"/>
                </a:lnTo>
                <a:lnTo>
                  <a:pt x="0" y="2260568"/>
                </a:lnTo>
                <a:lnTo>
                  <a:pt x="0" y="0"/>
                </a:lnTo>
                <a:close/>
              </a:path>
            </a:pathLst>
          </a:custGeom>
          <a:blipFill>
            <a:blip r:embed="rId7"/>
            <a:stretch>
              <a:fillRect l="0" t="0" r="0" b="0"/>
            </a:stretch>
          </a:blipFill>
        </p:spPr>
      </p:sp>
      <p:sp>
        <p:nvSpPr>
          <p:cNvPr name="TextBox 9" id="9"/>
          <p:cNvSpPr txBox="true"/>
          <p:nvPr/>
        </p:nvSpPr>
        <p:spPr>
          <a:xfrm rot="0">
            <a:off x="3175541" y="2248999"/>
            <a:ext cx="10806411" cy="6251830"/>
          </a:xfrm>
          <a:prstGeom prst="rect">
            <a:avLst/>
          </a:prstGeom>
        </p:spPr>
        <p:txBody>
          <a:bodyPr anchor="t" rtlCol="false" tIns="0" lIns="0" bIns="0" rIns="0">
            <a:spAutoFit/>
          </a:bodyPr>
          <a:lstStyle/>
          <a:p>
            <a:pPr algn="ctr">
              <a:lnSpc>
                <a:spcPts val="4982"/>
              </a:lnSpc>
              <a:spcBef>
                <a:spcPct val="0"/>
              </a:spcBef>
            </a:pPr>
            <a:r>
              <a:rPr lang="en-US" sz="3299">
                <a:solidFill>
                  <a:srgbClr val="FFFFFF"/>
                </a:solidFill>
                <a:latin typeface="Sorts Mill Goudy"/>
                <a:ea typeface="Sorts Mill Goudy"/>
                <a:cs typeface="Sorts Mill Goudy"/>
                <a:sym typeface="Sorts Mill Goudy"/>
              </a:rPr>
              <a:t>EcoRevolve is a groundbreaking solution combining technology and sustainability. By reducing waste, promoting a circular economy, and fostering industry collaboration, it aligns with global sustainability goals. The integration of AI and Google technologies enhances efficiency, making it a catalyst for positive change. As we move forward, EcoRevolve invites collaboration to drive meaningful and scalable impact in waste management. Thank you for your attention and commitment to a more sustainable future with EcoRevolve.</a:t>
            </a:r>
          </a:p>
        </p:txBody>
      </p:sp>
      <p:sp>
        <p:nvSpPr>
          <p:cNvPr name="TextBox 10" id="10"/>
          <p:cNvSpPr txBox="true"/>
          <p:nvPr/>
        </p:nvSpPr>
        <p:spPr>
          <a:xfrm rot="0">
            <a:off x="2213490" y="742976"/>
            <a:ext cx="12730514" cy="1035050"/>
          </a:xfrm>
          <a:prstGeom prst="rect">
            <a:avLst/>
          </a:prstGeom>
        </p:spPr>
        <p:txBody>
          <a:bodyPr anchor="t" rtlCol="false" tIns="0" lIns="0" bIns="0" rIns="0">
            <a:spAutoFit/>
          </a:bodyPr>
          <a:lstStyle/>
          <a:p>
            <a:pPr algn="ctr">
              <a:lnSpc>
                <a:spcPts val="7600"/>
              </a:lnSpc>
            </a:pPr>
            <a:r>
              <a:rPr lang="en-US" sz="8000">
                <a:solidFill>
                  <a:srgbClr val="FFFFFF"/>
                </a:solidFill>
                <a:latin typeface="Sorts Mill Goudy"/>
                <a:ea typeface="Sorts Mill Goudy"/>
                <a:cs typeface="Sorts Mill Goudy"/>
                <a:sym typeface="Sorts Mill Goudy"/>
              </a:rPr>
              <a:t>Conclusion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327812" y="5109092"/>
            <a:ext cx="9632376" cy="2149443"/>
          </a:xfrm>
          <a:prstGeom prst="rect">
            <a:avLst/>
          </a:prstGeom>
        </p:spPr>
        <p:txBody>
          <a:bodyPr anchor="t" rtlCol="false" tIns="0" lIns="0" bIns="0" rIns="0">
            <a:spAutoFit/>
          </a:bodyPr>
          <a:lstStyle/>
          <a:p>
            <a:pPr algn="ctr">
              <a:lnSpc>
                <a:spcPts val="17836"/>
              </a:lnSpc>
              <a:spcBef>
                <a:spcPct val="0"/>
              </a:spcBef>
            </a:pPr>
            <a:r>
              <a:rPr lang="en-US" sz="11812">
                <a:solidFill>
                  <a:srgbClr val="BF0404"/>
                </a:solidFill>
                <a:latin typeface="Sorts Mill Goudy"/>
                <a:ea typeface="Sorts Mill Goudy"/>
                <a:cs typeface="Sorts Mill Goudy"/>
                <a:sym typeface="Sorts Mill Goudy"/>
              </a:rPr>
              <a:t>THANK YOU</a:t>
            </a:r>
          </a:p>
        </p:txBody>
      </p:sp>
      <p:sp>
        <p:nvSpPr>
          <p:cNvPr name="Freeform 4" id="4"/>
          <p:cNvSpPr/>
          <p:nvPr/>
        </p:nvSpPr>
        <p:spPr>
          <a:xfrm flipH="false" flipV="false" rot="0">
            <a:off x="7795100" y="2572985"/>
            <a:ext cx="2570515" cy="2570515"/>
          </a:xfrm>
          <a:custGeom>
            <a:avLst/>
            <a:gdLst/>
            <a:ahLst/>
            <a:cxnLst/>
            <a:rect r="r" b="b" t="t" l="l"/>
            <a:pathLst>
              <a:path h="2570515" w="2570515">
                <a:moveTo>
                  <a:pt x="0" y="0"/>
                </a:moveTo>
                <a:lnTo>
                  <a:pt x="2570516" y="0"/>
                </a:lnTo>
                <a:lnTo>
                  <a:pt x="2570516" y="2570515"/>
                </a:lnTo>
                <a:lnTo>
                  <a:pt x="0" y="257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00" r="0" b="-10000"/>
            </a:stretch>
          </a:blipFill>
        </p:spPr>
      </p:sp>
      <p:grpSp>
        <p:nvGrpSpPr>
          <p:cNvPr name="Group 3" id="3"/>
          <p:cNvGrpSpPr/>
          <p:nvPr/>
        </p:nvGrpSpPr>
        <p:grpSpPr>
          <a:xfrm rot="0">
            <a:off x="484777" y="539283"/>
            <a:ext cx="9549101" cy="3539274"/>
            <a:chOff x="0" y="0"/>
            <a:chExt cx="4110105" cy="1523367"/>
          </a:xfrm>
        </p:grpSpPr>
        <p:sp>
          <p:nvSpPr>
            <p:cNvPr name="Freeform 4" id="4"/>
            <p:cNvSpPr/>
            <p:nvPr/>
          </p:nvSpPr>
          <p:spPr>
            <a:xfrm flipH="false" flipV="false" rot="0">
              <a:off x="0" y="0"/>
              <a:ext cx="4110105" cy="1523367"/>
            </a:xfrm>
            <a:custGeom>
              <a:avLst/>
              <a:gdLst/>
              <a:ahLst/>
              <a:cxnLst/>
              <a:rect r="r" b="b" t="t" l="l"/>
              <a:pathLst>
                <a:path h="1523367" w="4110105">
                  <a:moveTo>
                    <a:pt x="3985645" y="1523367"/>
                  </a:moveTo>
                  <a:lnTo>
                    <a:pt x="124460" y="1523367"/>
                  </a:lnTo>
                  <a:cubicBezTo>
                    <a:pt x="55880" y="1523367"/>
                    <a:pt x="0" y="1467487"/>
                    <a:pt x="0" y="1398907"/>
                  </a:cubicBezTo>
                  <a:lnTo>
                    <a:pt x="0" y="124460"/>
                  </a:lnTo>
                  <a:cubicBezTo>
                    <a:pt x="0" y="55880"/>
                    <a:pt x="55880" y="0"/>
                    <a:pt x="124460" y="0"/>
                  </a:cubicBezTo>
                  <a:lnTo>
                    <a:pt x="3985645" y="0"/>
                  </a:lnTo>
                  <a:cubicBezTo>
                    <a:pt x="4054225" y="0"/>
                    <a:pt x="4110105" y="55880"/>
                    <a:pt x="4110105" y="124460"/>
                  </a:cubicBezTo>
                  <a:lnTo>
                    <a:pt x="4110105" y="1398907"/>
                  </a:lnTo>
                  <a:cubicBezTo>
                    <a:pt x="4110105" y="1467487"/>
                    <a:pt x="4054225" y="1523367"/>
                    <a:pt x="3985645" y="1523367"/>
                  </a:cubicBezTo>
                  <a:close/>
                </a:path>
              </a:pathLst>
            </a:custGeom>
            <a:solidFill>
              <a:srgbClr val="BF0404"/>
            </a:solidFill>
          </p:spPr>
        </p:sp>
      </p:grpSp>
      <p:sp>
        <p:nvSpPr>
          <p:cNvPr name="Freeform 5" id="5"/>
          <p:cNvSpPr/>
          <p:nvPr/>
        </p:nvSpPr>
        <p:spPr>
          <a:xfrm flipH="false" flipV="false" rot="0">
            <a:off x="17486246" y="248487"/>
            <a:ext cx="581593" cy="581593"/>
          </a:xfrm>
          <a:custGeom>
            <a:avLst/>
            <a:gdLst/>
            <a:ahLst/>
            <a:cxnLst/>
            <a:rect r="r" b="b" t="t" l="l"/>
            <a:pathLst>
              <a:path h="581593" w="581593">
                <a:moveTo>
                  <a:pt x="0" y="0"/>
                </a:moveTo>
                <a:lnTo>
                  <a:pt x="581593" y="0"/>
                </a:lnTo>
                <a:lnTo>
                  <a:pt x="581593" y="581593"/>
                </a:lnTo>
                <a:lnTo>
                  <a:pt x="0" y="5815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484777" y="4459557"/>
            <a:ext cx="9549101" cy="5330166"/>
            <a:chOff x="0" y="0"/>
            <a:chExt cx="4037737" cy="2253805"/>
          </a:xfrm>
        </p:grpSpPr>
        <p:sp>
          <p:nvSpPr>
            <p:cNvPr name="Freeform 7" id="7"/>
            <p:cNvSpPr/>
            <p:nvPr/>
          </p:nvSpPr>
          <p:spPr>
            <a:xfrm flipH="false" flipV="false" rot="0">
              <a:off x="0" y="0"/>
              <a:ext cx="4037737" cy="2253805"/>
            </a:xfrm>
            <a:custGeom>
              <a:avLst/>
              <a:gdLst/>
              <a:ahLst/>
              <a:cxnLst/>
              <a:rect r="r" b="b" t="t" l="l"/>
              <a:pathLst>
                <a:path h="2253805" w="4037737">
                  <a:moveTo>
                    <a:pt x="3913277" y="2253805"/>
                  </a:moveTo>
                  <a:lnTo>
                    <a:pt x="124460" y="2253805"/>
                  </a:lnTo>
                  <a:cubicBezTo>
                    <a:pt x="55880" y="2253805"/>
                    <a:pt x="0" y="2197925"/>
                    <a:pt x="0" y="2129345"/>
                  </a:cubicBezTo>
                  <a:lnTo>
                    <a:pt x="0" y="124460"/>
                  </a:lnTo>
                  <a:cubicBezTo>
                    <a:pt x="0" y="55880"/>
                    <a:pt x="55880" y="0"/>
                    <a:pt x="124460" y="0"/>
                  </a:cubicBezTo>
                  <a:lnTo>
                    <a:pt x="3913277" y="0"/>
                  </a:lnTo>
                  <a:cubicBezTo>
                    <a:pt x="3981857" y="0"/>
                    <a:pt x="4037737" y="55880"/>
                    <a:pt x="4037737" y="124460"/>
                  </a:cubicBezTo>
                  <a:lnTo>
                    <a:pt x="4037737" y="2129345"/>
                  </a:lnTo>
                  <a:cubicBezTo>
                    <a:pt x="4037737" y="2197925"/>
                    <a:pt x="3981857" y="2253805"/>
                    <a:pt x="3913277" y="2253805"/>
                  </a:cubicBezTo>
                  <a:close/>
                </a:path>
              </a:pathLst>
            </a:custGeom>
            <a:solidFill>
              <a:srgbClr val="BF0404"/>
            </a:solidFill>
          </p:spPr>
        </p:sp>
      </p:grpSp>
      <p:sp>
        <p:nvSpPr>
          <p:cNvPr name="Freeform 8" id="8"/>
          <p:cNvSpPr/>
          <p:nvPr/>
        </p:nvSpPr>
        <p:spPr>
          <a:xfrm flipH="false" flipV="false" rot="0">
            <a:off x="11289400" y="361744"/>
            <a:ext cx="5112471" cy="4846025"/>
          </a:xfrm>
          <a:custGeom>
            <a:avLst/>
            <a:gdLst/>
            <a:ahLst/>
            <a:cxnLst/>
            <a:rect r="r" b="b" t="t" l="l"/>
            <a:pathLst>
              <a:path h="4846025" w="5112471">
                <a:moveTo>
                  <a:pt x="0" y="0"/>
                </a:moveTo>
                <a:lnTo>
                  <a:pt x="5112471" y="0"/>
                </a:lnTo>
                <a:lnTo>
                  <a:pt x="5112471" y="4846025"/>
                </a:lnTo>
                <a:lnTo>
                  <a:pt x="0" y="4846025"/>
                </a:lnTo>
                <a:lnTo>
                  <a:pt x="0" y="0"/>
                </a:lnTo>
                <a:close/>
              </a:path>
            </a:pathLst>
          </a:custGeom>
          <a:blipFill>
            <a:blip r:embed="rId5"/>
            <a:stretch>
              <a:fillRect l="-6456" t="-4598" r="-2998" b="-10874"/>
            </a:stretch>
          </a:blipFill>
          <a:ln w="219075" cap="sq">
            <a:solidFill>
              <a:srgbClr val="FFFFFF"/>
            </a:solidFill>
            <a:prstDash val="solid"/>
            <a:miter/>
          </a:ln>
        </p:spPr>
      </p:sp>
      <p:sp>
        <p:nvSpPr>
          <p:cNvPr name="Freeform 9" id="9"/>
          <p:cNvSpPr/>
          <p:nvPr/>
        </p:nvSpPr>
        <p:spPr>
          <a:xfrm flipH="false" flipV="false" rot="0">
            <a:off x="11323536" y="5627117"/>
            <a:ext cx="5112471" cy="3412574"/>
          </a:xfrm>
          <a:custGeom>
            <a:avLst/>
            <a:gdLst/>
            <a:ahLst/>
            <a:cxnLst/>
            <a:rect r="r" b="b" t="t" l="l"/>
            <a:pathLst>
              <a:path h="3412574" w="5112471">
                <a:moveTo>
                  <a:pt x="0" y="0"/>
                </a:moveTo>
                <a:lnTo>
                  <a:pt x="5112470" y="0"/>
                </a:lnTo>
                <a:lnTo>
                  <a:pt x="5112470" y="3412574"/>
                </a:lnTo>
                <a:lnTo>
                  <a:pt x="0" y="3412574"/>
                </a:lnTo>
                <a:lnTo>
                  <a:pt x="0" y="0"/>
                </a:lnTo>
                <a:close/>
              </a:path>
            </a:pathLst>
          </a:custGeom>
          <a:blipFill>
            <a:blip r:embed="rId6"/>
            <a:stretch>
              <a:fillRect l="0" t="0" r="0" b="0"/>
            </a:stretch>
          </a:blipFill>
          <a:ln w="219075" cap="sq">
            <a:solidFill>
              <a:srgbClr val="FFFFFF"/>
            </a:solidFill>
            <a:prstDash val="solid"/>
            <a:miter/>
          </a:ln>
        </p:spPr>
      </p:sp>
      <p:sp>
        <p:nvSpPr>
          <p:cNvPr name="TextBox 10" id="10"/>
          <p:cNvSpPr txBox="true"/>
          <p:nvPr/>
        </p:nvSpPr>
        <p:spPr>
          <a:xfrm rot="0">
            <a:off x="1332212" y="962025"/>
            <a:ext cx="3383838" cy="593980"/>
          </a:xfrm>
          <a:prstGeom prst="rect">
            <a:avLst/>
          </a:prstGeom>
        </p:spPr>
        <p:txBody>
          <a:bodyPr anchor="t" rtlCol="false" tIns="0" lIns="0" bIns="0" rIns="0">
            <a:spAutoFit/>
          </a:bodyPr>
          <a:lstStyle/>
          <a:p>
            <a:pPr algn="ctr">
              <a:lnSpc>
                <a:spcPts val="4982"/>
              </a:lnSpc>
              <a:spcBef>
                <a:spcPct val="0"/>
              </a:spcBef>
            </a:pPr>
            <a:r>
              <a:rPr lang="en-US" sz="3299" spc="527">
                <a:solidFill>
                  <a:srgbClr val="F9F7DC"/>
                </a:solidFill>
                <a:latin typeface="Now"/>
                <a:ea typeface="Now"/>
                <a:cs typeface="Now"/>
                <a:sym typeface="Now"/>
              </a:rPr>
              <a:t>MISSION</a:t>
            </a:r>
          </a:p>
        </p:txBody>
      </p:sp>
      <p:sp>
        <p:nvSpPr>
          <p:cNvPr name="TextBox 11" id="11"/>
          <p:cNvSpPr txBox="true"/>
          <p:nvPr/>
        </p:nvSpPr>
        <p:spPr>
          <a:xfrm rot="0">
            <a:off x="1057275" y="2058443"/>
            <a:ext cx="8750695" cy="1469263"/>
          </a:xfrm>
          <a:prstGeom prst="rect">
            <a:avLst/>
          </a:prstGeom>
        </p:spPr>
        <p:txBody>
          <a:bodyPr anchor="t" rtlCol="false" tIns="0" lIns="0" bIns="0" rIns="0">
            <a:spAutoFit/>
          </a:bodyPr>
          <a:lstStyle/>
          <a:p>
            <a:pPr algn="l">
              <a:lnSpc>
                <a:spcPts val="3925"/>
              </a:lnSpc>
              <a:spcBef>
                <a:spcPct val="0"/>
              </a:spcBef>
            </a:pPr>
            <a:r>
              <a:rPr lang="en-US" sz="2599">
                <a:solidFill>
                  <a:srgbClr val="F9F7DC"/>
                </a:solidFill>
                <a:latin typeface="Now"/>
                <a:ea typeface="Now"/>
                <a:cs typeface="Now"/>
                <a:sym typeface="Now"/>
              </a:rPr>
              <a:t>Revolutionize waste management through technology and collaboration, fostering sustainability and a circular economy.</a:t>
            </a:r>
          </a:p>
        </p:txBody>
      </p:sp>
      <p:sp>
        <p:nvSpPr>
          <p:cNvPr name="TextBox 12" id="12"/>
          <p:cNvSpPr txBox="true"/>
          <p:nvPr/>
        </p:nvSpPr>
        <p:spPr>
          <a:xfrm rot="0">
            <a:off x="1951538" y="4888726"/>
            <a:ext cx="3383838" cy="593980"/>
          </a:xfrm>
          <a:prstGeom prst="rect">
            <a:avLst/>
          </a:prstGeom>
        </p:spPr>
        <p:txBody>
          <a:bodyPr anchor="t" rtlCol="false" tIns="0" lIns="0" bIns="0" rIns="0">
            <a:spAutoFit/>
          </a:bodyPr>
          <a:lstStyle/>
          <a:p>
            <a:pPr algn="ctr">
              <a:lnSpc>
                <a:spcPts val="4982"/>
              </a:lnSpc>
              <a:spcBef>
                <a:spcPct val="0"/>
              </a:spcBef>
            </a:pPr>
            <a:r>
              <a:rPr lang="en-US" sz="3299" spc="527">
                <a:solidFill>
                  <a:srgbClr val="F9F7DC"/>
                </a:solidFill>
                <a:latin typeface="Now"/>
                <a:ea typeface="Now"/>
                <a:cs typeface="Now"/>
                <a:sym typeface="Now"/>
              </a:rPr>
              <a:t>OVERVIEW  </a:t>
            </a:r>
          </a:p>
        </p:txBody>
      </p:sp>
      <p:sp>
        <p:nvSpPr>
          <p:cNvPr name="TextBox 13" id="13"/>
          <p:cNvSpPr txBox="true"/>
          <p:nvPr/>
        </p:nvSpPr>
        <p:spPr>
          <a:xfrm rot="0">
            <a:off x="1257557" y="5873231"/>
            <a:ext cx="8155638" cy="3415382"/>
          </a:xfrm>
          <a:prstGeom prst="rect">
            <a:avLst/>
          </a:prstGeom>
        </p:spPr>
        <p:txBody>
          <a:bodyPr anchor="t" rtlCol="false" tIns="0" lIns="0" bIns="0" rIns="0">
            <a:spAutoFit/>
          </a:bodyPr>
          <a:lstStyle/>
          <a:p>
            <a:pPr algn="ctr">
              <a:lnSpc>
                <a:spcPts val="3444"/>
              </a:lnSpc>
              <a:spcBef>
                <a:spcPct val="0"/>
              </a:spcBef>
            </a:pPr>
            <a:r>
              <a:rPr lang="en-US" sz="2281">
                <a:solidFill>
                  <a:srgbClr val="F9F7DC"/>
                </a:solidFill>
                <a:latin typeface="Now"/>
                <a:ea typeface="Now"/>
                <a:cs typeface="Now"/>
                <a:sym typeface="Now"/>
              </a:rPr>
              <a:t>Our project Ecorevolve aims to Revolutionizing Waste Management and Recycling process through an AI powered plateform connecting industries and waste management for efficient resource exchange and tranforms industrial waste into valuable raw materials for use in diverse industries, fostering sustainability,reducing environmental impact, and promoting a circular economy.</a:t>
            </a:r>
          </a:p>
        </p:txBody>
      </p:sp>
      <p:sp>
        <p:nvSpPr>
          <p:cNvPr name="Freeform 14" id="14"/>
          <p:cNvSpPr/>
          <p:nvPr/>
        </p:nvSpPr>
        <p:spPr>
          <a:xfrm flipH="false" flipV="false" rot="0">
            <a:off x="708415" y="735181"/>
            <a:ext cx="990170" cy="1031427"/>
          </a:xfrm>
          <a:custGeom>
            <a:avLst/>
            <a:gdLst/>
            <a:ahLst/>
            <a:cxnLst/>
            <a:rect r="r" b="b" t="t" l="l"/>
            <a:pathLst>
              <a:path h="1031427" w="990170">
                <a:moveTo>
                  <a:pt x="0" y="0"/>
                </a:moveTo>
                <a:lnTo>
                  <a:pt x="990170" y="0"/>
                </a:lnTo>
                <a:lnTo>
                  <a:pt x="990170" y="1031427"/>
                </a:lnTo>
                <a:lnTo>
                  <a:pt x="0" y="1031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00125" y="4732807"/>
            <a:ext cx="835623" cy="835623"/>
          </a:xfrm>
          <a:custGeom>
            <a:avLst/>
            <a:gdLst/>
            <a:ahLst/>
            <a:cxnLst/>
            <a:rect r="r" b="b" t="t" l="l"/>
            <a:pathLst>
              <a:path h="835623" w="835623">
                <a:moveTo>
                  <a:pt x="0" y="0"/>
                </a:moveTo>
                <a:lnTo>
                  <a:pt x="835623" y="0"/>
                </a:lnTo>
                <a:lnTo>
                  <a:pt x="835623" y="835624"/>
                </a:lnTo>
                <a:lnTo>
                  <a:pt x="0" y="8356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00" r="0" b="-10000"/>
            </a:stretch>
          </a:blipFill>
        </p:spPr>
      </p:sp>
      <p:sp>
        <p:nvSpPr>
          <p:cNvPr name="Freeform 3" id="3"/>
          <p:cNvSpPr/>
          <p:nvPr/>
        </p:nvSpPr>
        <p:spPr>
          <a:xfrm flipH="false" flipV="false" rot="0">
            <a:off x="17486246" y="248487"/>
            <a:ext cx="581593" cy="581593"/>
          </a:xfrm>
          <a:custGeom>
            <a:avLst/>
            <a:gdLst/>
            <a:ahLst/>
            <a:cxnLst/>
            <a:rect r="r" b="b" t="t" l="l"/>
            <a:pathLst>
              <a:path h="581593" w="581593">
                <a:moveTo>
                  <a:pt x="0" y="0"/>
                </a:moveTo>
                <a:lnTo>
                  <a:pt x="581593" y="0"/>
                </a:lnTo>
                <a:lnTo>
                  <a:pt x="581593" y="581593"/>
                </a:lnTo>
                <a:lnTo>
                  <a:pt x="0" y="5815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1541100"/>
            <a:ext cx="16457546" cy="8344671"/>
          </a:xfrm>
          <a:custGeom>
            <a:avLst/>
            <a:gdLst/>
            <a:ahLst/>
            <a:cxnLst/>
            <a:rect r="r" b="b" t="t" l="l"/>
            <a:pathLst>
              <a:path h="8344671" w="16457546">
                <a:moveTo>
                  <a:pt x="0" y="0"/>
                </a:moveTo>
                <a:lnTo>
                  <a:pt x="16457546" y="0"/>
                </a:lnTo>
                <a:lnTo>
                  <a:pt x="16457546" y="8344672"/>
                </a:lnTo>
                <a:lnTo>
                  <a:pt x="0" y="8344672"/>
                </a:lnTo>
                <a:lnTo>
                  <a:pt x="0" y="0"/>
                </a:lnTo>
                <a:close/>
              </a:path>
            </a:pathLst>
          </a:custGeom>
          <a:blipFill>
            <a:blip r:embed="rId5">
              <a:alphaModFix amt="36000"/>
            </a:blip>
            <a:stretch>
              <a:fillRect l="-6338" t="-16527" r="-6338" b="-16527"/>
            </a:stretch>
          </a:blipFill>
        </p:spPr>
      </p:sp>
      <p:sp>
        <p:nvSpPr>
          <p:cNvPr name="TextBox 5" id="5"/>
          <p:cNvSpPr txBox="true"/>
          <p:nvPr/>
        </p:nvSpPr>
        <p:spPr>
          <a:xfrm rot="0">
            <a:off x="8540221" y="2131073"/>
            <a:ext cx="8719079" cy="7280228"/>
          </a:xfrm>
          <a:prstGeom prst="rect">
            <a:avLst/>
          </a:prstGeom>
        </p:spPr>
        <p:txBody>
          <a:bodyPr anchor="t" rtlCol="false" tIns="0" lIns="0" bIns="0" rIns="0">
            <a:spAutoFit/>
          </a:bodyPr>
          <a:lstStyle/>
          <a:p>
            <a:pPr algn="l" marL="829383" indent="-414692" lvl="1">
              <a:lnSpc>
                <a:spcPts val="5800"/>
              </a:lnSpc>
              <a:buFont typeface="Arial"/>
              <a:buChar char="•"/>
            </a:pPr>
            <a:r>
              <a:rPr lang="en-US" sz="3841">
                <a:solidFill>
                  <a:srgbClr val="000000"/>
                </a:solidFill>
                <a:latin typeface="Now"/>
                <a:ea typeface="Now"/>
                <a:cs typeface="Now"/>
                <a:sym typeface="Now"/>
              </a:rPr>
              <a:t>AI-Powered Resource Exchange Platform</a:t>
            </a:r>
          </a:p>
          <a:p>
            <a:pPr algn="l" marL="829383" indent="-414692" lvl="1">
              <a:lnSpc>
                <a:spcPts val="5800"/>
              </a:lnSpc>
              <a:buFont typeface="Arial"/>
              <a:buChar char="•"/>
            </a:pPr>
            <a:r>
              <a:rPr lang="en-US" sz="3841">
                <a:solidFill>
                  <a:srgbClr val="000000"/>
                </a:solidFill>
                <a:latin typeface="Now"/>
                <a:ea typeface="Now"/>
                <a:cs typeface="Now"/>
                <a:sym typeface="Now"/>
              </a:rPr>
              <a:t>Efficient Communication Tools</a:t>
            </a:r>
          </a:p>
          <a:p>
            <a:pPr algn="l" marL="829383" indent="-414692" lvl="1">
              <a:lnSpc>
                <a:spcPts val="5800"/>
              </a:lnSpc>
              <a:buFont typeface="Arial"/>
              <a:buChar char="•"/>
            </a:pPr>
            <a:r>
              <a:rPr lang="en-US" sz="3841">
                <a:solidFill>
                  <a:srgbClr val="000000"/>
                </a:solidFill>
                <a:latin typeface="Now"/>
                <a:ea typeface="Now"/>
                <a:cs typeface="Now"/>
                <a:sym typeface="Now"/>
              </a:rPr>
              <a:t>Feedback and Ratings System</a:t>
            </a:r>
          </a:p>
          <a:p>
            <a:pPr algn="l" marL="829383" indent="-414692" lvl="1">
              <a:lnSpc>
                <a:spcPts val="5800"/>
              </a:lnSpc>
              <a:buFont typeface="Arial"/>
              <a:buChar char="•"/>
            </a:pPr>
            <a:r>
              <a:rPr lang="en-US" sz="3841">
                <a:solidFill>
                  <a:srgbClr val="000000"/>
                </a:solidFill>
                <a:latin typeface="Now"/>
                <a:ea typeface="Now"/>
                <a:cs typeface="Now"/>
                <a:sym typeface="Now"/>
              </a:rPr>
              <a:t>Notification System</a:t>
            </a:r>
          </a:p>
          <a:p>
            <a:pPr algn="l" marL="829383" indent="-414692" lvl="1">
              <a:lnSpc>
                <a:spcPts val="5800"/>
              </a:lnSpc>
              <a:buFont typeface="Arial"/>
              <a:buChar char="•"/>
            </a:pPr>
            <a:r>
              <a:rPr lang="en-US" sz="3841">
                <a:solidFill>
                  <a:srgbClr val="000000"/>
                </a:solidFill>
                <a:latin typeface="Now"/>
                <a:ea typeface="Now"/>
                <a:cs typeface="Now"/>
                <a:sym typeface="Now"/>
              </a:rPr>
              <a:t>User Profiles and Dashboard</a:t>
            </a:r>
          </a:p>
          <a:p>
            <a:pPr algn="l" marL="829383" indent="-414692" lvl="1">
              <a:lnSpc>
                <a:spcPts val="5800"/>
              </a:lnSpc>
              <a:buFont typeface="Arial"/>
              <a:buChar char="•"/>
            </a:pPr>
            <a:r>
              <a:rPr lang="en-US" sz="3841">
                <a:solidFill>
                  <a:srgbClr val="000000"/>
                </a:solidFill>
                <a:latin typeface="Now"/>
                <a:ea typeface="Now"/>
                <a:cs typeface="Now"/>
                <a:sym typeface="Now"/>
              </a:rPr>
              <a:t>Public Showcase and Tours</a:t>
            </a:r>
          </a:p>
          <a:p>
            <a:pPr algn="l" marL="829383" indent="-414692" lvl="1">
              <a:lnSpc>
                <a:spcPts val="5800"/>
              </a:lnSpc>
              <a:buFont typeface="Arial"/>
              <a:buChar char="•"/>
            </a:pPr>
            <a:r>
              <a:rPr lang="en-US" sz="3841">
                <a:solidFill>
                  <a:srgbClr val="000000"/>
                </a:solidFill>
                <a:latin typeface="Now"/>
                <a:ea typeface="Now"/>
                <a:cs typeface="Now"/>
                <a:sym typeface="Now"/>
              </a:rPr>
              <a:t>Recycling Center Locator</a:t>
            </a:r>
          </a:p>
          <a:p>
            <a:pPr algn="l" marL="829383" indent="-414692" lvl="1">
              <a:lnSpc>
                <a:spcPts val="5800"/>
              </a:lnSpc>
              <a:buFont typeface="Arial"/>
              <a:buChar char="•"/>
            </a:pPr>
            <a:r>
              <a:rPr lang="en-US" sz="3841">
                <a:solidFill>
                  <a:srgbClr val="000000"/>
                </a:solidFill>
                <a:latin typeface="Now"/>
                <a:ea typeface="Now"/>
                <a:cs typeface="Now"/>
                <a:sym typeface="Now"/>
              </a:rPr>
              <a:t>Data Analytics</a:t>
            </a:r>
          </a:p>
          <a:p>
            <a:pPr algn="l">
              <a:lnSpc>
                <a:spcPts val="5649"/>
              </a:lnSpc>
              <a:spcBef>
                <a:spcPct val="0"/>
              </a:spcBef>
            </a:pPr>
          </a:p>
        </p:txBody>
      </p:sp>
      <p:sp>
        <p:nvSpPr>
          <p:cNvPr name="TextBox 6" id="6"/>
          <p:cNvSpPr txBox="true"/>
          <p:nvPr/>
        </p:nvSpPr>
        <p:spPr>
          <a:xfrm rot="0">
            <a:off x="2161471" y="1954925"/>
            <a:ext cx="6904399" cy="1044575"/>
          </a:xfrm>
          <a:prstGeom prst="rect">
            <a:avLst/>
          </a:prstGeom>
        </p:spPr>
        <p:txBody>
          <a:bodyPr anchor="t" rtlCol="false" tIns="0" lIns="0" bIns="0" rIns="0">
            <a:spAutoFit/>
          </a:bodyPr>
          <a:lstStyle/>
          <a:p>
            <a:pPr algn="l">
              <a:lnSpc>
                <a:spcPts val="7600"/>
              </a:lnSpc>
            </a:pPr>
            <a:r>
              <a:rPr lang="en-US" sz="8000" b="true">
                <a:solidFill>
                  <a:srgbClr val="000000"/>
                </a:solidFill>
                <a:latin typeface="Now Bold"/>
                <a:ea typeface="Now Bold"/>
                <a:cs typeface="Now Bold"/>
                <a:sym typeface="Now Bold"/>
              </a:rPr>
              <a:t>FEATURES</a:t>
            </a:r>
          </a:p>
        </p:txBody>
      </p:sp>
      <p:sp>
        <p:nvSpPr>
          <p:cNvPr name="Freeform 7" id="7"/>
          <p:cNvSpPr/>
          <p:nvPr/>
        </p:nvSpPr>
        <p:spPr>
          <a:xfrm flipH="false" flipV="false" rot="0">
            <a:off x="4872221" y="4958698"/>
            <a:ext cx="3437886" cy="1663077"/>
          </a:xfrm>
          <a:custGeom>
            <a:avLst/>
            <a:gdLst/>
            <a:ahLst/>
            <a:cxnLst/>
            <a:rect r="r" b="b" t="t" l="l"/>
            <a:pathLst>
              <a:path h="1663077" w="3437886">
                <a:moveTo>
                  <a:pt x="0" y="0"/>
                </a:moveTo>
                <a:lnTo>
                  <a:pt x="3437886" y="0"/>
                </a:lnTo>
                <a:lnTo>
                  <a:pt x="3437886" y="1663078"/>
                </a:lnTo>
                <a:lnTo>
                  <a:pt x="0" y="16630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045958" y="6904572"/>
            <a:ext cx="3664522" cy="2372778"/>
          </a:xfrm>
          <a:custGeom>
            <a:avLst/>
            <a:gdLst/>
            <a:ahLst/>
            <a:cxnLst/>
            <a:rect r="r" b="b" t="t" l="l"/>
            <a:pathLst>
              <a:path h="2372778" w="3664522">
                <a:moveTo>
                  <a:pt x="0" y="0"/>
                </a:moveTo>
                <a:lnTo>
                  <a:pt x="3664522" y="0"/>
                </a:lnTo>
                <a:lnTo>
                  <a:pt x="3664522" y="2372778"/>
                </a:lnTo>
                <a:lnTo>
                  <a:pt x="0" y="2372778"/>
                </a:lnTo>
                <a:lnTo>
                  <a:pt x="0" y="0"/>
                </a:lnTo>
                <a:close/>
              </a:path>
            </a:pathLst>
          </a:custGeom>
          <a:blipFill>
            <a:blip r:embed="rId8"/>
            <a:stretch>
              <a:fillRect l="0" t="0" r="0" b="0"/>
            </a:stretch>
          </a:blipFill>
          <a:ln cap="sq">
            <a:noFill/>
            <a:prstDash val="solid"/>
            <a:miter/>
          </a:ln>
        </p:spPr>
      </p:sp>
      <p:sp>
        <p:nvSpPr>
          <p:cNvPr name="Freeform 9" id="9"/>
          <p:cNvSpPr/>
          <p:nvPr/>
        </p:nvSpPr>
        <p:spPr>
          <a:xfrm flipH="false" flipV="false" rot="0">
            <a:off x="1372369" y="3094750"/>
            <a:ext cx="3467655" cy="2527053"/>
          </a:xfrm>
          <a:custGeom>
            <a:avLst/>
            <a:gdLst/>
            <a:ahLst/>
            <a:cxnLst/>
            <a:rect r="r" b="b" t="t" l="l"/>
            <a:pathLst>
              <a:path h="2527053" w="3467655">
                <a:moveTo>
                  <a:pt x="0" y="0"/>
                </a:moveTo>
                <a:lnTo>
                  <a:pt x="3467654" y="0"/>
                </a:lnTo>
                <a:lnTo>
                  <a:pt x="3467654" y="2527053"/>
                </a:lnTo>
                <a:lnTo>
                  <a:pt x="0" y="2527053"/>
                </a:lnTo>
                <a:lnTo>
                  <a:pt x="0" y="0"/>
                </a:lnTo>
                <a:close/>
              </a:path>
            </a:pathLst>
          </a:custGeom>
          <a:blipFill>
            <a:blip r:embed="rId9"/>
            <a:stretch>
              <a:fillRect l="0" t="0" r="0" b="0"/>
            </a:stretch>
          </a:blipFill>
        </p:spPr>
      </p:sp>
      <p:sp>
        <p:nvSpPr>
          <p:cNvPr name="Freeform 10" id="10"/>
          <p:cNvSpPr/>
          <p:nvPr/>
        </p:nvSpPr>
        <p:spPr>
          <a:xfrm flipH="false" flipV="false" rot="-556445">
            <a:off x="1817865" y="5946435"/>
            <a:ext cx="2114641" cy="2172281"/>
          </a:xfrm>
          <a:custGeom>
            <a:avLst/>
            <a:gdLst/>
            <a:ahLst/>
            <a:cxnLst/>
            <a:rect r="r" b="b" t="t" l="l"/>
            <a:pathLst>
              <a:path h="2172281" w="2114641">
                <a:moveTo>
                  <a:pt x="0" y="0"/>
                </a:moveTo>
                <a:lnTo>
                  <a:pt x="2114640" y="0"/>
                </a:lnTo>
                <a:lnTo>
                  <a:pt x="2114640" y="2172280"/>
                </a:lnTo>
                <a:lnTo>
                  <a:pt x="0" y="2172280"/>
                </a:lnTo>
                <a:lnTo>
                  <a:pt x="0" y="0"/>
                </a:lnTo>
                <a:close/>
              </a:path>
            </a:pathLst>
          </a:custGeom>
          <a:blipFill>
            <a:blip r:embed="rId10"/>
            <a:stretch>
              <a:fillRect l="0" t="-373" r="0" b="-373"/>
            </a:stretch>
          </a:blipFill>
        </p:spPr>
      </p:sp>
    </p:spTree>
  </p:cSld>
  <p:clrMapOvr>
    <a:masterClrMapping/>
  </p:clrMapOvr>
  <p:transition spd="fast">
    <p:cover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688648" y="1786326"/>
            <a:ext cx="7237206" cy="7101248"/>
            <a:chOff x="0" y="0"/>
            <a:chExt cx="1906095" cy="1870287"/>
          </a:xfrm>
        </p:grpSpPr>
        <p:sp>
          <p:nvSpPr>
            <p:cNvPr name="Freeform 4" id="4"/>
            <p:cNvSpPr/>
            <p:nvPr/>
          </p:nvSpPr>
          <p:spPr>
            <a:xfrm flipH="false" flipV="false" rot="0">
              <a:off x="0" y="0"/>
              <a:ext cx="1906095" cy="1870288"/>
            </a:xfrm>
            <a:custGeom>
              <a:avLst/>
              <a:gdLst/>
              <a:ahLst/>
              <a:cxnLst/>
              <a:rect r="r" b="b" t="t" l="l"/>
              <a:pathLst>
                <a:path h="1870288" w="1906095">
                  <a:moveTo>
                    <a:pt x="54557" y="0"/>
                  </a:moveTo>
                  <a:lnTo>
                    <a:pt x="1851539" y="0"/>
                  </a:lnTo>
                  <a:cubicBezTo>
                    <a:pt x="1881670" y="0"/>
                    <a:pt x="1906095" y="24426"/>
                    <a:pt x="1906095" y="54557"/>
                  </a:cubicBezTo>
                  <a:lnTo>
                    <a:pt x="1906095" y="1815731"/>
                  </a:lnTo>
                  <a:cubicBezTo>
                    <a:pt x="1906095" y="1845862"/>
                    <a:pt x="1881670" y="1870288"/>
                    <a:pt x="1851539" y="1870288"/>
                  </a:cubicBezTo>
                  <a:lnTo>
                    <a:pt x="54557" y="1870288"/>
                  </a:lnTo>
                  <a:cubicBezTo>
                    <a:pt x="24426" y="1870288"/>
                    <a:pt x="0" y="1845862"/>
                    <a:pt x="0" y="1815731"/>
                  </a:cubicBezTo>
                  <a:lnTo>
                    <a:pt x="0" y="54557"/>
                  </a:lnTo>
                  <a:cubicBezTo>
                    <a:pt x="0" y="24426"/>
                    <a:pt x="24426" y="0"/>
                    <a:pt x="54557" y="0"/>
                  </a:cubicBezTo>
                  <a:close/>
                </a:path>
              </a:pathLst>
            </a:custGeom>
            <a:solidFill>
              <a:srgbClr val="F29F05"/>
            </a:solidFill>
          </p:spPr>
        </p:sp>
        <p:sp>
          <p:nvSpPr>
            <p:cNvPr name="TextBox 5" id="5"/>
            <p:cNvSpPr txBox="true"/>
            <p:nvPr/>
          </p:nvSpPr>
          <p:spPr>
            <a:xfrm>
              <a:off x="0" y="-66675"/>
              <a:ext cx="1906095" cy="1936962"/>
            </a:xfrm>
            <a:prstGeom prst="rect">
              <a:avLst/>
            </a:prstGeom>
          </p:spPr>
          <p:txBody>
            <a:bodyPr anchor="ctr" rtlCol="false" tIns="50800" lIns="50800" bIns="50800" rIns="50800"/>
            <a:lstStyle/>
            <a:p>
              <a:pPr algn="ctr">
                <a:lnSpc>
                  <a:spcPts val="3624"/>
                </a:lnSpc>
              </a:pPr>
            </a:p>
          </p:txBody>
        </p:sp>
      </p:grpSp>
      <p:sp>
        <p:nvSpPr>
          <p:cNvPr name="Freeform 6" id="6"/>
          <p:cNvSpPr/>
          <p:nvPr/>
        </p:nvSpPr>
        <p:spPr>
          <a:xfrm flipH="false" flipV="false" rot="0">
            <a:off x="6611646" y="515187"/>
            <a:ext cx="2968243" cy="3675843"/>
          </a:xfrm>
          <a:custGeom>
            <a:avLst/>
            <a:gdLst/>
            <a:ahLst/>
            <a:cxnLst/>
            <a:rect r="r" b="b" t="t" l="l"/>
            <a:pathLst>
              <a:path h="3675843" w="2968243">
                <a:moveTo>
                  <a:pt x="0" y="0"/>
                </a:moveTo>
                <a:lnTo>
                  <a:pt x="2968243" y="0"/>
                </a:lnTo>
                <a:lnTo>
                  <a:pt x="2968243" y="3675843"/>
                </a:lnTo>
                <a:lnTo>
                  <a:pt x="0" y="3675843"/>
                </a:lnTo>
                <a:lnTo>
                  <a:pt x="0" y="0"/>
                </a:lnTo>
                <a:close/>
              </a:path>
            </a:pathLst>
          </a:custGeom>
          <a:blipFill>
            <a:blip r:embed="rId3"/>
            <a:stretch>
              <a:fillRect l="0" t="0" r="0" b="0"/>
            </a:stretch>
          </a:blipFill>
        </p:spPr>
      </p:sp>
      <p:sp>
        <p:nvSpPr>
          <p:cNvPr name="Freeform 7" id="7"/>
          <p:cNvSpPr/>
          <p:nvPr/>
        </p:nvSpPr>
        <p:spPr>
          <a:xfrm flipH="false" flipV="false" rot="0">
            <a:off x="11466394" y="7584059"/>
            <a:ext cx="2508244" cy="1993009"/>
          </a:xfrm>
          <a:custGeom>
            <a:avLst/>
            <a:gdLst/>
            <a:ahLst/>
            <a:cxnLst/>
            <a:rect r="r" b="b" t="t" l="l"/>
            <a:pathLst>
              <a:path h="1993009" w="2508244">
                <a:moveTo>
                  <a:pt x="0" y="0"/>
                </a:moveTo>
                <a:lnTo>
                  <a:pt x="2508244" y="0"/>
                </a:lnTo>
                <a:lnTo>
                  <a:pt x="2508244" y="1993009"/>
                </a:lnTo>
                <a:lnTo>
                  <a:pt x="0" y="1993009"/>
                </a:lnTo>
                <a:lnTo>
                  <a:pt x="0" y="0"/>
                </a:lnTo>
                <a:close/>
              </a:path>
            </a:pathLst>
          </a:custGeom>
          <a:blipFill>
            <a:blip r:embed="rId4"/>
            <a:stretch>
              <a:fillRect l="0" t="0" r="0" b="0"/>
            </a:stretch>
          </a:blipFill>
        </p:spPr>
      </p:sp>
      <p:sp>
        <p:nvSpPr>
          <p:cNvPr name="Freeform 8" id="8"/>
          <p:cNvSpPr/>
          <p:nvPr/>
        </p:nvSpPr>
        <p:spPr>
          <a:xfrm flipH="false" flipV="false" rot="0">
            <a:off x="12323430" y="1655572"/>
            <a:ext cx="2732969" cy="1837922"/>
          </a:xfrm>
          <a:custGeom>
            <a:avLst/>
            <a:gdLst/>
            <a:ahLst/>
            <a:cxnLst/>
            <a:rect r="r" b="b" t="t" l="l"/>
            <a:pathLst>
              <a:path h="1837922" w="2732969">
                <a:moveTo>
                  <a:pt x="0" y="0"/>
                </a:moveTo>
                <a:lnTo>
                  <a:pt x="2732969" y="0"/>
                </a:lnTo>
                <a:lnTo>
                  <a:pt x="2732969" y="1837922"/>
                </a:lnTo>
                <a:lnTo>
                  <a:pt x="0" y="1837922"/>
                </a:lnTo>
                <a:lnTo>
                  <a:pt x="0" y="0"/>
                </a:lnTo>
                <a:close/>
              </a:path>
            </a:pathLst>
          </a:custGeom>
          <a:blipFill>
            <a:blip r:embed="rId5"/>
            <a:stretch>
              <a:fillRect l="0" t="0" r="0" b="0"/>
            </a:stretch>
          </a:blipFill>
        </p:spPr>
      </p:sp>
      <p:sp>
        <p:nvSpPr>
          <p:cNvPr name="Freeform 9" id="9"/>
          <p:cNvSpPr/>
          <p:nvPr/>
        </p:nvSpPr>
        <p:spPr>
          <a:xfrm flipH="false" flipV="false" rot="0">
            <a:off x="9465589" y="1655572"/>
            <a:ext cx="2777663" cy="2666556"/>
          </a:xfrm>
          <a:custGeom>
            <a:avLst/>
            <a:gdLst/>
            <a:ahLst/>
            <a:cxnLst/>
            <a:rect r="r" b="b" t="t" l="l"/>
            <a:pathLst>
              <a:path h="2666556" w="2777663">
                <a:moveTo>
                  <a:pt x="0" y="0"/>
                </a:moveTo>
                <a:lnTo>
                  <a:pt x="2777663" y="0"/>
                </a:lnTo>
                <a:lnTo>
                  <a:pt x="2777663" y="2666557"/>
                </a:lnTo>
                <a:lnTo>
                  <a:pt x="0" y="26665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1963499" y="4869626"/>
            <a:ext cx="3452832" cy="1627147"/>
          </a:xfrm>
          <a:custGeom>
            <a:avLst/>
            <a:gdLst/>
            <a:ahLst/>
            <a:cxnLst/>
            <a:rect r="r" b="b" t="t" l="l"/>
            <a:pathLst>
              <a:path h="1627147" w="3452832">
                <a:moveTo>
                  <a:pt x="0" y="0"/>
                </a:moveTo>
                <a:lnTo>
                  <a:pt x="3452832" y="0"/>
                </a:lnTo>
                <a:lnTo>
                  <a:pt x="3452832" y="1627147"/>
                </a:lnTo>
                <a:lnTo>
                  <a:pt x="0" y="16271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1" id="11"/>
          <p:cNvSpPr/>
          <p:nvPr/>
        </p:nvSpPr>
        <p:spPr>
          <a:xfrm>
            <a:off x="13689915" y="3493494"/>
            <a:ext cx="0" cy="1376132"/>
          </a:xfrm>
          <a:prstGeom prst="line">
            <a:avLst/>
          </a:prstGeom>
          <a:ln cap="flat" w="38100">
            <a:solidFill>
              <a:srgbClr val="000000"/>
            </a:solidFill>
            <a:prstDash val="solid"/>
            <a:headEnd type="none" len="sm" w="sm"/>
            <a:tailEnd type="arrow" len="sm" w="med"/>
          </a:ln>
        </p:spPr>
      </p:sp>
      <p:sp>
        <p:nvSpPr>
          <p:cNvPr name="Freeform 12" id="12"/>
          <p:cNvSpPr/>
          <p:nvPr/>
        </p:nvSpPr>
        <p:spPr>
          <a:xfrm flipH="false" flipV="false" rot="0">
            <a:off x="14174253" y="6496773"/>
            <a:ext cx="3085047" cy="3505735"/>
          </a:xfrm>
          <a:custGeom>
            <a:avLst/>
            <a:gdLst/>
            <a:ahLst/>
            <a:cxnLst/>
            <a:rect r="r" b="b" t="t" l="l"/>
            <a:pathLst>
              <a:path h="3505735" w="3085047">
                <a:moveTo>
                  <a:pt x="0" y="0"/>
                </a:moveTo>
                <a:lnTo>
                  <a:pt x="3085047" y="0"/>
                </a:lnTo>
                <a:lnTo>
                  <a:pt x="3085047" y="3505735"/>
                </a:lnTo>
                <a:lnTo>
                  <a:pt x="0" y="35057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5530631" y="1106942"/>
            <a:ext cx="2296573" cy="2095623"/>
          </a:xfrm>
          <a:custGeom>
            <a:avLst/>
            <a:gdLst/>
            <a:ahLst/>
            <a:cxnLst/>
            <a:rect r="r" b="b" t="t" l="l"/>
            <a:pathLst>
              <a:path h="2095623" w="2296573">
                <a:moveTo>
                  <a:pt x="0" y="0"/>
                </a:moveTo>
                <a:lnTo>
                  <a:pt x="2296573" y="0"/>
                </a:lnTo>
                <a:lnTo>
                  <a:pt x="2296573" y="2095624"/>
                </a:lnTo>
                <a:lnTo>
                  <a:pt x="0" y="20956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086010" y="3668389"/>
            <a:ext cx="6442482" cy="4464894"/>
          </a:xfrm>
          <a:prstGeom prst="rect">
            <a:avLst/>
          </a:prstGeom>
        </p:spPr>
        <p:txBody>
          <a:bodyPr anchor="t" rtlCol="false" tIns="0" lIns="0" bIns="0" rIns="0">
            <a:spAutoFit/>
          </a:bodyPr>
          <a:lstStyle/>
          <a:p>
            <a:pPr algn="l" marL="639588" indent="-319794" lvl="1">
              <a:lnSpc>
                <a:spcPts val="4473"/>
              </a:lnSpc>
              <a:buFont typeface="Arial"/>
              <a:buChar char="•"/>
            </a:pPr>
            <a:r>
              <a:rPr lang="en-US" sz="2962">
                <a:solidFill>
                  <a:srgbClr val="FFFFFF"/>
                </a:solidFill>
                <a:latin typeface="Now"/>
                <a:ea typeface="Now"/>
                <a:cs typeface="Now"/>
                <a:sym typeface="Now"/>
              </a:rPr>
              <a:t>Intelligent Waste Search</a:t>
            </a:r>
          </a:p>
          <a:p>
            <a:pPr algn="l" marL="639588" indent="-319794" lvl="1">
              <a:lnSpc>
                <a:spcPts val="4473"/>
              </a:lnSpc>
              <a:buFont typeface="Arial"/>
              <a:buChar char="•"/>
            </a:pPr>
            <a:r>
              <a:rPr lang="en-US" sz="2962">
                <a:solidFill>
                  <a:srgbClr val="FFFFFF"/>
                </a:solidFill>
                <a:latin typeface="Now"/>
                <a:ea typeface="Now"/>
                <a:cs typeface="Now"/>
                <a:sym typeface="Now"/>
              </a:rPr>
              <a:t>Waste Utilization Suggestions</a:t>
            </a:r>
          </a:p>
          <a:p>
            <a:pPr algn="l" marL="639588" indent="-319794" lvl="1">
              <a:lnSpc>
                <a:spcPts val="4473"/>
              </a:lnSpc>
              <a:buFont typeface="Arial"/>
              <a:buChar char="•"/>
            </a:pPr>
            <a:r>
              <a:rPr lang="en-US" sz="2962">
                <a:solidFill>
                  <a:srgbClr val="FFFFFF"/>
                </a:solidFill>
                <a:latin typeface="Now"/>
                <a:ea typeface="Now"/>
                <a:cs typeface="Now"/>
                <a:sym typeface="Now"/>
              </a:rPr>
              <a:t>Waste Recycling Optimization</a:t>
            </a:r>
          </a:p>
          <a:p>
            <a:pPr algn="l" marL="639588" indent="-319794" lvl="1">
              <a:lnSpc>
                <a:spcPts val="4473"/>
              </a:lnSpc>
              <a:buFont typeface="Arial"/>
              <a:buChar char="•"/>
            </a:pPr>
            <a:r>
              <a:rPr lang="en-US" sz="2962">
                <a:solidFill>
                  <a:srgbClr val="FFFFFF"/>
                </a:solidFill>
                <a:latin typeface="Now"/>
                <a:ea typeface="Now"/>
                <a:cs typeface="Now"/>
                <a:sym typeface="Now"/>
              </a:rPr>
              <a:t>Environmental Impact Assessment</a:t>
            </a:r>
          </a:p>
          <a:p>
            <a:pPr algn="l" marL="639588" indent="-319794" lvl="1">
              <a:lnSpc>
                <a:spcPts val="4473"/>
              </a:lnSpc>
              <a:buFont typeface="Arial"/>
              <a:buChar char="•"/>
            </a:pPr>
            <a:r>
              <a:rPr lang="en-US" sz="2962">
                <a:solidFill>
                  <a:srgbClr val="FFFFFF"/>
                </a:solidFill>
                <a:latin typeface="Now"/>
                <a:ea typeface="Now"/>
                <a:cs typeface="Now"/>
                <a:sym typeface="Now"/>
              </a:rPr>
              <a:t>Predictive Waste Trends</a:t>
            </a:r>
          </a:p>
          <a:p>
            <a:pPr algn="l" marL="639588" indent="-319794" lvl="1">
              <a:lnSpc>
                <a:spcPts val="4473"/>
              </a:lnSpc>
              <a:buFont typeface="Arial"/>
              <a:buChar char="•"/>
            </a:pPr>
            <a:r>
              <a:rPr lang="en-US" sz="2962">
                <a:solidFill>
                  <a:srgbClr val="FFFFFF"/>
                </a:solidFill>
                <a:latin typeface="Now"/>
                <a:ea typeface="Now"/>
                <a:cs typeface="Now"/>
                <a:sym typeface="Now"/>
              </a:rPr>
              <a:t>User Behavior Analytics</a:t>
            </a:r>
          </a:p>
          <a:p>
            <a:pPr algn="l" marL="639588" indent="-319794" lvl="1">
              <a:lnSpc>
                <a:spcPts val="4473"/>
              </a:lnSpc>
              <a:spcBef>
                <a:spcPct val="0"/>
              </a:spcBef>
              <a:buFont typeface="Arial"/>
              <a:buChar char="•"/>
            </a:pPr>
            <a:r>
              <a:rPr lang="en-US" sz="2962">
                <a:solidFill>
                  <a:srgbClr val="FFFFFF"/>
                </a:solidFill>
                <a:latin typeface="Now"/>
                <a:ea typeface="Now"/>
                <a:cs typeface="Now"/>
                <a:sym typeface="Now"/>
              </a:rPr>
              <a:t>Collaborative Waste Solutions</a:t>
            </a:r>
          </a:p>
        </p:txBody>
      </p:sp>
      <p:sp>
        <p:nvSpPr>
          <p:cNvPr name="TextBox 15" id="15"/>
          <p:cNvSpPr txBox="true"/>
          <p:nvPr/>
        </p:nvSpPr>
        <p:spPr>
          <a:xfrm rot="0">
            <a:off x="1660680" y="2347465"/>
            <a:ext cx="4874766" cy="743460"/>
          </a:xfrm>
          <a:prstGeom prst="rect">
            <a:avLst/>
          </a:prstGeom>
        </p:spPr>
        <p:txBody>
          <a:bodyPr anchor="t" rtlCol="false" tIns="0" lIns="0" bIns="0" rIns="0">
            <a:spAutoFit/>
          </a:bodyPr>
          <a:lstStyle/>
          <a:p>
            <a:pPr algn="ctr">
              <a:lnSpc>
                <a:spcPts val="6190"/>
              </a:lnSpc>
              <a:spcBef>
                <a:spcPct val="0"/>
              </a:spcBef>
            </a:pPr>
            <a:r>
              <a:rPr lang="en-US" b="true" sz="4099">
                <a:solidFill>
                  <a:srgbClr val="FFFFFF"/>
                </a:solidFill>
                <a:latin typeface="Now Bold"/>
                <a:ea typeface="Now Bold"/>
                <a:cs typeface="Now Bold"/>
                <a:sym typeface="Now Bold"/>
              </a:rPr>
              <a:t>ML MODEL</a:t>
            </a:r>
          </a:p>
        </p:txBody>
      </p:sp>
      <p:sp>
        <p:nvSpPr>
          <p:cNvPr name="Freeform 16" id="16"/>
          <p:cNvSpPr/>
          <p:nvPr/>
        </p:nvSpPr>
        <p:spPr>
          <a:xfrm flipH="false" flipV="false" rot="0">
            <a:off x="17486246" y="248487"/>
            <a:ext cx="581593" cy="581593"/>
          </a:xfrm>
          <a:custGeom>
            <a:avLst/>
            <a:gdLst/>
            <a:ahLst/>
            <a:cxnLst/>
            <a:rect r="r" b="b" t="t" l="l"/>
            <a:pathLst>
              <a:path h="581593" w="581593">
                <a:moveTo>
                  <a:pt x="0" y="0"/>
                </a:moveTo>
                <a:lnTo>
                  <a:pt x="581593" y="0"/>
                </a:lnTo>
                <a:lnTo>
                  <a:pt x="581593" y="581593"/>
                </a:lnTo>
                <a:lnTo>
                  <a:pt x="0" y="58159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17" id="17"/>
          <p:cNvSpPr/>
          <p:nvPr/>
        </p:nvSpPr>
        <p:spPr>
          <a:xfrm flipH="true">
            <a:off x="12720516" y="3493494"/>
            <a:ext cx="969399" cy="1860936"/>
          </a:xfrm>
          <a:prstGeom prst="line">
            <a:avLst/>
          </a:prstGeom>
          <a:ln cap="flat" w="38100">
            <a:solidFill>
              <a:srgbClr val="000000"/>
            </a:solidFill>
            <a:prstDash val="solid"/>
            <a:headEnd type="none" len="sm" w="sm"/>
            <a:tailEnd type="arrow" len="sm" w="med"/>
          </a:ln>
        </p:spPr>
      </p:sp>
      <p:sp>
        <p:nvSpPr>
          <p:cNvPr name="AutoShape 18" id="18"/>
          <p:cNvSpPr/>
          <p:nvPr/>
        </p:nvSpPr>
        <p:spPr>
          <a:xfrm>
            <a:off x="13689915" y="3493494"/>
            <a:ext cx="1327525" cy="1875314"/>
          </a:xfrm>
          <a:prstGeom prst="line">
            <a:avLst/>
          </a:prstGeom>
          <a:ln cap="flat" w="38100">
            <a:solidFill>
              <a:srgbClr val="000000"/>
            </a:solidFill>
            <a:prstDash val="solid"/>
            <a:headEnd type="none" len="sm" w="sm"/>
            <a:tailEnd type="arrow" len="sm" w="med"/>
          </a:ln>
        </p:spPr>
      </p:sp>
    </p:spTree>
  </p:cSld>
  <p:clrMapOvr>
    <a:masterClrMapping/>
  </p:clrMapOvr>
  <p:transition spd="fast">
    <p:cover dir="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rot="0">
            <a:off x="10164282" y="6596734"/>
            <a:ext cx="7095018" cy="0"/>
          </a:xfrm>
          <a:prstGeom prst="line">
            <a:avLst/>
          </a:prstGeom>
          <a:ln cap="rnd" w="47625">
            <a:solidFill>
              <a:srgbClr val="000000">
                <a:alpha val="4706"/>
              </a:srgbClr>
            </a:solidFill>
            <a:prstDash val="solid"/>
            <a:headEnd type="none" len="sm" w="sm"/>
            <a:tailEnd type="none" len="sm" w="sm"/>
          </a:ln>
        </p:spPr>
      </p:sp>
      <p:sp>
        <p:nvSpPr>
          <p:cNvPr name="Freeform 4" id="4"/>
          <p:cNvSpPr/>
          <p:nvPr/>
        </p:nvSpPr>
        <p:spPr>
          <a:xfrm flipH="false" flipV="false" rot="0">
            <a:off x="850218" y="2071260"/>
            <a:ext cx="16861091" cy="7187040"/>
          </a:xfrm>
          <a:custGeom>
            <a:avLst/>
            <a:gdLst/>
            <a:ahLst/>
            <a:cxnLst/>
            <a:rect r="r" b="b" t="t" l="l"/>
            <a:pathLst>
              <a:path h="7187040" w="16861091">
                <a:moveTo>
                  <a:pt x="0" y="0"/>
                </a:moveTo>
                <a:lnTo>
                  <a:pt x="16861091" y="0"/>
                </a:lnTo>
                <a:lnTo>
                  <a:pt x="16861091" y="7187040"/>
                </a:lnTo>
                <a:lnTo>
                  <a:pt x="0" y="71870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130012" y="2255278"/>
            <a:ext cx="6353728" cy="6850815"/>
          </a:xfrm>
          <a:custGeom>
            <a:avLst/>
            <a:gdLst/>
            <a:ahLst/>
            <a:cxnLst/>
            <a:rect r="r" b="b" t="t" l="l"/>
            <a:pathLst>
              <a:path h="6850815" w="6353728">
                <a:moveTo>
                  <a:pt x="0" y="0"/>
                </a:moveTo>
                <a:lnTo>
                  <a:pt x="6353728" y="0"/>
                </a:lnTo>
                <a:lnTo>
                  <a:pt x="6353728" y="6850815"/>
                </a:lnTo>
                <a:lnTo>
                  <a:pt x="0" y="6850815"/>
                </a:lnTo>
                <a:lnTo>
                  <a:pt x="0" y="0"/>
                </a:lnTo>
                <a:close/>
              </a:path>
            </a:pathLst>
          </a:custGeom>
          <a:blipFill>
            <a:blip r:embed="rId5"/>
            <a:stretch>
              <a:fillRect l="0" t="-4396" r="0" b="-4076"/>
            </a:stretch>
          </a:blipFill>
        </p:spPr>
      </p:sp>
      <p:sp>
        <p:nvSpPr>
          <p:cNvPr name="Freeform 6" id="6"/>
          <p:cNvSpPr/>
          <p:nvPr/>
        </p:nvSpPr>
        <p:spPr>
          <a:xfrm flipH="false" flipV="false" rot="0">
            <a:off x="10164282" y="2360596"/>
            <a:ext cx="2621013" cy="1492066"/>
          </a:xfrm>
          <a:custGeom>
            <a:avLst/>
            <a:gdLst/>
            <a:ahLst/>
            <a:cxnLst/>
            <a:rect r="r" b="b" t="t" l="l"/>
            <a:pathLst>
              <a:path h="1492066" w="2621013">
                <a:moveTo>
                  <a:pt x="0" y="0"/>
                </a:moveTo>
                <a:lnTo>
                  <a:pt x="2621012" y="0"/>
                </a:lnTo>
                <a:lnTo>
                  <a:pt x="2621012" y="1492067"/>
                </a:lnTo>
                <a:lnTo>
                  <a:pt x="0" y="14920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33397" y="3294686"/>
            <a:ext cx="8846775" cy="4625445"/>
          </a:xfrm>
          <a:prstGeom prst="rect">
            <a:avLst/>
          </a:prstGeom>
        </p:spPr>
        <p:txBody>
          <a:bodyPr anchor="t" rtlCol="false" tIns="0" lIns="0" bIns="0" rIns="0">
            <a:spAutoFit/>
          </a:bodyPr>
          <a:lstStyle/>
          <a:p>
            <a:pPr algn="just">
              <a:lnSpc>
                <a:spcPts val="5256"/>
              </a:lnSpc>
            </a:pPr>
            <a:r>
              <a:rPr lang="en-US" sz="3481">
                <a:solidFill>
                  <a:srgbClr val="000000"/>
                </a:solidFill>
                <a:latin typeface="Now"/>
                <a:ea typeface="Now"/>
                <a:cs typeface="Now"/>
                <a:sym typeface="Now"/>
              </a:rPr>
              <a:t>1.    </a:t>
            </a:r>
            <a:r>
              <a:rPr lang="en-US" sz="3481">
                <a:solidFill>
                  <a:srgbClr val="000000"/>
                </a:solidFill>
                <a:latin typeface="Now"/>
                <a:ea typeface="Now"/>
                <a:cs typeface="Now"/>
                <a:sym typeface="Now"/>
              </a:rPr>
              <a:t>Google Maps API</a:t>
            </a:r>
          </a:p>
          <a:p>
            <a:pPr algn="just">
              <a:lnSpc>
                <a:spcPts val="5256"/>
              </a:lnSpc>
            </a:pPr>
            <a:r>
              <a:rPr lang="en-US" sz="3481">
                <a:solidFill>
                  <a:srgbClr val="000000"/>
                </a:solidFill>
                <a:latin typeface="Now"/>
                <a:ea typeface="Now"/>
                <a:cs typeface="Now"/>
                <a:sym typeface="Now"/>
              </a:rPr>
              <a:t>2.    AWS</a:t>
            </a:r>
          </a:p>
          <a:p>
            <a:pPr algn="just">
              <a:lnSpc>
                <a:spcPts val="5256"/>
              </a:lnSpc>
            </a:pPr>
            <a:r>
              <a:rPr lang="en-US" sz="3481">
                <a:solidFill>
                  <a:srgbClr val="000000"/>
                </a:solidFill>
                <a:latin typeface="Now"/>
                <a:ea typeface="Now"/>
                <a:cs typeface="Now"/>
                <a:sym typeface="Now"/>
              </a:rPr>
              <a:t>3.    React.js</a:t>
            </a:r>
          </a:p>
          <a:p>
            <a:pPr algn="just">
              <a:lnSpc>
                <a:spcPts val="5256"/>
              </a:lnSpc>
            </a:pPr>
            <a:r>
              <a:rPr lang="en-US" sz="3481">
                <a:solidFill>
                  <a:srgbClr val="000000"/>
                </a:solidFill>
                <a:latin typeface="Now"/>
                <a:ea typeface="Now"/>
                <a:cs typeface="Now"/>
                <a:sym typeface="Now"/>
              </a:rPr>
              <a:t>4.    Node.js</a:t>
            </a:r>
          </a:p>
          <a:p>
            <a:pPr algn="just">
              <a:lnSpc>
                <a:spcPts val="5256"/>
              </a:lnSpc>
            </a:pPr>
            <a:r>
              <a:rPr lang="en-US" sz="3481">
                <a:solidFill>
                  <a:srgbClr val="000000"/>
                </a:solidFill>
                <a:latin typeface="Now"/>
                <a:ea typeface="Now"/>
                <a:cs typeface="Now"/>
                <a:sym typeface="Now"/>
              </a:rPr>
              <a:t>5.    Express.js</a:t>
            </a:r>
          </a:p>
          <a:p>
            <a:pPr algn="just">
              <a:lnSpc>
                <a:spcPts val="5256"/>
              </a:lnSpc>
            </a:pPr>
            <a:r>
              <a:rPr lang="en-US" sz="3481">
                <a:solidFill>
                  <a:srgbClr val="000000"/>
                </a:solidFill>
                <a:latin typeface="Now"/>
                <a:ea typeface="Now"/>
                <a:cs typeface="Now"/>
                <a:sym typeface="Now"/>
              </a:rPr>
              <a:t>6.    </a:t>
            </a:r>
            <a:r>
              <a:rPr lang="en-US" sz="3481">
                <a:solidFill>
                  <a:srgbClr val="000000"/>
                </a:solidFill>
                <a:latin typeface="Now"/>
                <a:ea typeface="Now"/>
                <a:cs typeface="Now"/>
                <a:sym typeface="Now"/>
              </a:rPr>
              <a:t>MongoDB</a:t>
            </a:r>
          </a:p>
          <a:p>
            <a:pPr algn="just">
              <a:lnSpc>
                <a:spcPts val="5256"/>
              </a:lnSpc>
              <a:spcBef>
                <a:spcPct val="0"/>
              </a:spcBef>
            </a:pPr>
            <a:r>
              <a:rPr lang="en-US" sz="3481">
                <a:solidFill>
                  <a:srgbClr val="000000"/>
                </a:solidFill>
                <a:latin typeface="Now"/>
                <a:ea typeface="Now"/>
                <a:cs typeface="Now"/>
                <a:sym typeface="Now"/>
              </a:rPr>
              <a:t>7.    AI-powered Insights</a:t>
            </a:r>
          </a:p>
        </p:txBody>
      </p:sp>
      <p:sp>
        <p:nvSpPr>
          <p:cNvPr name="Freeform 8" id="8"/>
          <p:cNvSpPr/>
          <p:nvPr/>
        </p:nvSpPr>
        <p:spPr>
          <a:xfrm flipH="false" flipV="false" rot="0">
            <a:off x="13046085" y="2277524"/>
            <a:ext cx="2768055" cy="2224824"/>
          </a:xfrm>
          <a:custGeom>
            <a:avLst/>
            <a:gdLst/>
            <a:ahLst/>
            <a:cxnLst/>
            <a:rect r="r" b="b" t="t" l="l"/>
            <a:pathLst>
              <a:path h="2224824" w="2768055">
                <a:moveTo>
                  <a:pt x="0" y="0"/>
                </a:moveTo>
                <a:lnTo>
                  <a:pt x="2768055" y="0"/>
                </a:lnTo>
                <a:lnTo>
                  <a:pt x="2768055" y="2224824"/>
                </a:lnTo>
                <a:lnTo>
                  <a:pt x="0" y="22248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863019" y="4740473"/>
            <a:ext cx="1764468" cy="1643161"/>
          </a:xfrm>
          <a:custGeom>
            <a:avLst/>
            <a:gdLst/>
            <a:ahLst/>
            <a:cxnLst/>
            <a:rect r="r" b="b" t="t" l="l"/>
            <a:pathLst>
              <a:path h="1643161" w="1764468">
                <a:moveTo>
                  <a:pt x="0" y="0"/>
                </a:moveTo>
                <a:lnTo>
                  <a:pt x="1764468" y="0"/>
                </a:lnTo>
                <a:lnTo>
                  <a:pt x="1764468" y="1643161"/>
                </a:lnTo>
                <a:lnTo>
                  <a:pt x="0" y="16431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2925456" y="6383634"/>
            <a:ext cx="3002549" cy="1186007"/>
          </a:xfrm>
          <a:custGeom>
            <a:avLst/>
            <a:gdLst/>
            <a:ahLst/>
            <a:cxnLst/>
            <a:rect r="r" b="b" t="t" l="l"/>
            <a:pathLst>
              <a:path h="1186007" w="3002549">
                <a:moveTo>
                  <a:pt x="0" y="0"/>
                </a:moveTo>
                <a:lnTo>
                  <a:pt x="3002548" y="0"/>
                </a:lnTo>
                <a:lnTo>
                  <a:pt x="3002548" y="1186007"/>
                </a:lnTo>
                <a:lnTo>
                  <a:pt x="0" y="11860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2785294" y="7809344"/>
            <a:ext cx="3289636" cy="949882"/>
          </a:xfrm>
          <a:custGeom>
            <a:avLst/>
            <a:gdLst/>
            <a:ahLst/>
            <a:cxnLst/>
            <a:rect r="r" b="b" t="t" l="l"/>
            <a:pathLst>
              <a:path h="949882" w="3289636">
                <a:moveTo>
                  <a:pt x="0" y="0"/>
                </a:moveTo>
                <a:lnTo>
                  <a:pt x="3289637" y="0"/>
                </a:lnTo>
                <a:lnTo>
                  <a:pt x="3289637" y="949883"/>
                </a:lnTo>
                <a:lnTo>
                  <a:pt x="0" y="9498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691672" y="6962828"/>
            <a:ext cx="1706394" cy="1914607"/>
          </a:xfrm>
          <a:custGeom>
            <a:avLst/>
            <a:gdLst/>
            <a:ahLst/>
            <a:cxnLst/>
            <a:rect r="r" b="b" t="t" l="l"/>
            <a:pathLst>
              <a:path h="1914607" w="1706394">
                <a:moveTo>
                  <a:pt x="0" y="0"/>
                </a:moveTo>
                <a:lnTo>
                  <a:pt x="1706393" y="0"/>
                </a:lnTo>
                <a:lnTo>
                  <a:pt x="1706393" y="1914607"/>
                </a:lnTo>
                <a:lnTo>
                  <a:pt x="0" y="191460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845853">
            <a:off x="10653286" y="4030970"/>
            <a:ext cx="1963713" cy="2775566"/>
          </a:xfrm>
          <a:custGeom>
            <a:avLst/>
            <a:gdLst/>
            <a:ahLst/>
            <a:cxnLst/>
            <a:rect r="r" b="b" t="t" l="l"/>
            <a:pathLst>
              <a:path h="2775566" w="1963713">
                <a:moveTo>
                  <a:pt x="0" y="0"/>
                </a:moveTo>
                <a:lnTo>
                  <a:pt x="1963713" y="0"/>
                </a:lnTo>
                <a:lnTo>
                  <a:pt x="1963713" y="2775567"/>
                </a:lnTo>
                <a:lnTo>
                  <a:pt x="0" y="2775567"/>
                </a:lnTo>
                <a:lnTo>
                  <a:pt x="0" y="0"/>
                </a:lnTo>
                <a:close/>
              </a:path>
            </a:pathLst>
          </a:custGeom>
          <a:blipFill>
            <a:blip r:embed="rId18"/>
            <a:stretch>
              <a:fillRect l="0" t="0" r="0" b="0"/>
            </a:stretch>
          </a:blipFill>
        </p:spPr>
      </p:sp>
      <p:sp>
        <p:nvSpPr>
          <p:cNvPr name="TextBox 14" id="14"/>
          <p:cNvSpPr txBox="true"/>
          <p:nvPr/>
        </p:nvSpPr>
        <p:spPr>
          <a:xfrm rot="0">
            <a:off x="6022126" y="642973"/>
            <a:ext cx="6491258" cy="942216"/>
          </a:xfrm>
          <a:prstGeom prst="rect">
            <a:avLst/>
          </a:prstGeom>
        </p:spPr>
        <p:txBody>
          <a:bodyPr anchor="t" rtlCol="false" tIns="0" lIns="0" bIns="0" rIns="0">
            <a:spAutoFit/>
          </a:bodyPr>
          <a:lstStyle/>
          <a:p>
            <a:pPr algn="ctr">
              <a:lnSpc>
                <a:spcPts val="7700"/>
              </a:lnSpc>
              <a:spcBef>
                <a:spcPct val="0"/>
              </a:spcBef>
            </a:pPr>
            <a:r>
              <a:rPr lang="en-US" b="true" sz="5099">
                <a:solidFill>
                  <a:srgbClr val="000000"/>
                </a:solidFill>
                <a:latin typeface="Now Bold"/>
                <a:ea typeface="Now Bold"/>
                <a:cs typeface="Now Bold"/>
                <a:sym typeface="Now Bold"/>
              </a:rPr>
              <a:t> Technology Stack</a:t>
            </a:r>
          </a:p>
        </p:txBody>
      </p:sp>
      <p:sp>
        <p:nvSpPr>
          <p:cNvPr name="Freeform 15" id="15"/>
          <p:cNvSpPr/>
          <p:nvPr/>
        </p:nvSpPr>
        <p:spPr>
          <a:xfrm flipH="false" flipV="false" rot="0">
            <a:off x="17259300" y="161873"/>
            <a:ext cx="824492" cy="824492"/>
          </a:xfrm>
          <a:custGeom>
            <a:avLst/>
            <a:gdLst/>
            <a:ahLst/>
            <a:cxnLst/>
            <a:rect r="r" b="b" t="t" l="l"/>
            <a:pathLst>
              <a:path h="824492" w="824492">
                <a:moveTo>
                  <a:pt x="0" y="0"/>
                </a:moveTo>
                <a:lnTo>
                  <a:pt x="824492" y="0"/>
                </a:lnTo>
                <a:lnTo>
                  <a:pt x="824492" y="824492"/>
                </a:lnTo>
                <a:lnTo>
                  <a:pt x="0" y="82449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transition spd="fast">
    <p:cover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73161" y="-155362"/>
            <a:ext cx="6727235" cy="10072333"/>
            <a:chOff x="0" y="0"/>
            <a:chExt cx="2611344" cy="3909827"/>
          </a:xfrm>
        </p:grpSpPr>
        <p:sp>
          <p:nvSpPr>
            <p:cNvPr name="Freeform 3" id="3"/>
            <p:cNvSpPr/>
            <p:nvPr/>
          </p:nvSpPr>
          <p:spPr>
            <a:xfrm flipH="false" flipV="false" rot="0">
              <a:off x="0" y="0"/>
              <a:ext cx="2611344" cy="3909828"/>
            </a:xfrm>
            <a:custGeom>
              <a:avLst/>
              <a:gdLst/>
              <a:ahLst/>
              <a:cxnLst/>
              <a:rect r="r" b="b" t="t" l="l"/>
              <a:pathLst>
                <a:path h="3909828" w="2611344">
                  <a:moveTo>
                    <a:pt x="2486884" y="3909827"/>
                  </a:moveTo>
                  <a:lnTo>
                    <a:pt x="124460" y="3909827"/>
                  </a:lnTo>
                  <a:cubicBezTo>
                    <a:pt x="55880" y="3909827"/>
                    <a:pt x="0" y="3853947"/>
                    <a:pt x="0" y="3785367"/>
                  </a:cubicBezTo>
                  <a:lnTo>
                    <a:pt x="0" y="124460"/>
                  </a:lnTo>
                  <a:cubicBezTo>
                    <a:pt x="0" y="55880"/>
                    <a:pt x="55880" y="0"/>
                    <a:pt x="124460" y="0"/>
                  </a:cubicBezTo>
                  <a:lnTo>
                    <a:pt x="2486884" y="0"/>
                  </a:lnTo>
                  <a:cubicBezTo>
                    <a:pt x="2555464" y="0"/>
                    <a:pt x="2611344" y="55880"/>
                    <a:pt x="2611344" y="124460"/>
                  </a:cubicBezTo>
                  <a:lnTo>
                    <a:pt x="2611344" y="3785367"/>
                  </a:lnTo>
                  <a:cubicBezTo>
                    <a:pt x="2611344" y="3853947"/>
                    <a:pt x="2555464" y="3909828"/>
                    <a:pt x="2486884" y="3909828"/>
                  </a:cubicBezTo>
                  <a:close/>
                </a:path>
              </a:pathLst>
            </a:custGeom>
            <a:solidFill>
              <a:srgbClr val="BF0404"/>
            </a:solidFill>
          </p:spPr>
        </p:sp>
      </p:grpSp>
      <p:pic>
        <p:nvPicPr>
          <p:cNvPr name="Picture 4" id="4"/>
          <p:cNvPicPr>
            <a:picLocks noChangeAspect="true"/>
          </p:cNvPicPr>
          <p:nvPr/>
        </p:nvPicPr>
        <p:blipFill>
          <a:blip r:embed="rId2"/>
          <a:stretch>
            <a:fillRect/>
          </a:stretch>
        </p:blipFill>
        <p:spPr>
          <a:xfrm rot="0">
            <a:off x="293625" y="5463529"/>
            <a:ext cx="8538419" cy="1985668"/>
          </a:xfrm>
          <a:prstGeom prst="rect">
            <a:avLst/>
          </a:prstGeom>
        </p:spPr>
      </p:pic>
      <p:pic>
        <p:nvPicPr>
          <p:cNvPr name="Picture 5" id="5"/>
          <p:cNvPicPr>
            <a:picLocks noChangeAspect="true"/>
          </p:cNvPicPr>
          <p:nvPr/>
        </p:nvPicPr>
        <p:blipFill>
          <a:blip r:embed="rId3"/>
          <a:stretch>
            <a:fillRect/>
          </a:stretch>
        </p:blipFill>
        <p:spPr>
          <a:xfrm rot="0">
            <a:off x="318586" y="7297477"/>
            <a:ext cx="8521363" cy="1982825"/>
          </a:xfrm>
          <a:prstGeom prst="rect">
            <a:avLst/>
          </a:prstGeom>
        </p:spPr>
      </p:pic>
      <p:grpSp>
        <p:nvGrpSpPr>
          <p:cNvPr name="Group 6" id="6"/>
          <p:cNvGrpSpPr>
            <a:grpSpLocks noChangeAspect="true"/>
          </p:cNvGrpSpPr>
          <p:nvPr/>
        </p:nvGrpSpPr>
        <p:grpSpPr>
          <a:xfrm rot="0">
            <a:off x="9501539" y="3958431"/>
            <a:ext cx="8040193" cy="4611758"/>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10964" t="0" r="-10964" b="0"/>
              </a:stretch>
            </a:blipFill>
          </p:spPr>
        </p:sp>
      </p:grpSp>
      <p:sp>
        <p:nvSpPr>
          <p:cNvPr name="TextBox 12" id="12"/>
          <p:cNvSpPr txBox="true"/>
          <p:nvPr/>
        </p:nvSpPr>
        <p:spPr>
          <a:xfrm rot="0">
            <a:off x="1028700" y="1397947"/>
            <a:ext cx="7579165" cy="2219318"/>
          </a:xfrm>
          <a:prstGeom prst="rect">
            <a:avLst/>
          </a:prstGeom>
        </p:spPr>
        <p:txBody>
          <a:bodyPr anchor="t" rtlCol="false" tIns="0" lIns="0" bIns="0" rIns="0">
            <a:spAutoFit/>
          </a:bodyPr>
          <a:lstStyle/>
          <a:p>
            <a:pPr algn="l">
              <a:lnSpc>
                <a:spcPts val="8549"/>
              </a:lnSpc>
            </a:pPr>
            <a:r>
              <a:rPr lang="en-US" sz="8999">
                <a:solidFill>
                  <a:srgbClr val="141414"/>
                </a:solidFill>
                <a:latin typeface="Sorts Mill Goudy"/>
                <a:ea typeface="Sorts Mill Goudy"/>
                <a:cs typeface="Sorts Mill Goudy"/>
                <a:sym typeface="Sorts Mill Goudy"/>
              </a:rPr>
              <a:t>Try Our </a:t>
            </a:r>
          </a:p>
          <a:p>
            <a:pPr algn="l">
              <a:lnSpc>
                <a:spcPts val="8549"/>
              </a:lnSpc>
            </a:pPr>
            <a:r>
              <a:rPr lang="en-US" sz="8999">
                <a:solidFill>
                  <a:srgbClr val="141414"/>
                </a:solidFill>
                <a:latin typeface="Sorts Mill Goudy"/>
                <a:ea typeface="Sorts Mill Goudy"/>
                <a:cs typeface="Sorts Mill Goudy"/>
                <a:sym typeface="Sorts Mill Goudy"/>
              </a:rPr>
              <a:t>Great Website</a:t>
            </a:r>
          </a:p>
        </p:txBody>
      </p:sp>
      <p:sp>
        <p:nvSpPr>
          <p:cNvPr name="TextBox 13" id="13"/>
          <p:cNvSpPr txBox="true"/>
          <p:nvPr/>
        </p:nvSpPr>
        <p:spPr>
          <a:xfrm rot="0">
            <a:off x="1028700" y="5547280"/>
            <a:ext cx="4057650" cy="457200"/>
          </a:xfrm>
          <a:prstGeom prst="rect">
            <a:avLst/>
          </a:prstGeom>
        </p:spPr>
        <p:txBody>
          <a:bodyPr anchor="t" rtlCol="false" tIns="0" lIns="0" bIns="0" rIns="0">
            <a:spAutoFit/>
          </a:bodyPr>
          <a:lstStyle/>
          <a:p>
            <a:pPr algn="l">
              <a:lnSpc>
                <a:spcPts val="3419"/>
              </a:lnSpc>
            </a:pPr>
            <a:r>
              <a:rPr lang="en-US" sz="3600">
                <a:solidFill>
                  <a:srgbClr val="141414"/>
                </a:solidFill>
                <a:latin typeface="Sorts Mill Goudy"/>
                <a:ea typeface="Sorts Mill Goudy"/>
                <a:cs typeface="Sorts Mill Goudy"/>
                <a:sym typeface="Sorts Mill Goudy"/>
              </a:rPr>
              <a:t>Website Interface</a:t>
            </a:r>
          </a:p>
        </p:txBody>
      </p:sp>
      <p:sp>
        <p:nvSpPr>
          <p:cNvPr name="TextBox 14" id="14"/>
          <p:cNvSpPr txBox="true"/>
          <p:nvPr/>
        </p:nvSpPr>
        <p:spPr>
          <a:xfrm rot="0">
            <a:off x="1045134" y="7378941"/>
            <a:ext cx="3534134" cy="457200"/>
          </a:xfrm>
          <a:prstGeom prst="rect">
            <a:avLst/>
          </a:prstGeom>
        </p:spPr>
        <p:txBody>
          <a:bodyPr anchor="t" rtlCol="false" tIns="0" lIns="0" bIns="0" rIns="0">
            <a:spAutoFit/>
          </a:bodyPr>
          <a:lstStyle/>
          <a:p>
            <a:pPr algn="l">
              <a:lnSpc>
                <a:spcPts val="3419"/>
              </a:lnSpc>
            </a:pPr>
            <a:r>
              <a:rPr lang="en-US" sz="3600">
                <a:solidFill>
                  <a:srgbClr val="141414"/>
                </a:solidFill>
                <a:latin typeface="Sorts Mill Goudy"/>
                <a:ea typeface="Sorts Mill Goudy"/>
                <a:cs typeface="Sorts Mill Goudy"/>
                <a:sym typeface="Sorts Mill Goudy"/>
              </a:rPr>
              <a:t>Speed</a:t>
            </a:r>
          </a:p>
        </p:txBody>
      </p:sp>
      <p:sp>
        <p:nvSpPr>
          <p:cNvPr name="Freeform 15" id="15"/>
          <p:cNvSpPr/>
          <p:nvPr/>
        </p:nvSpPr>
        <p:spPr>
          <a:xfrm flipH="false" flipV="false" rot="0">
            <a:off x="17066794" y="161873"/>
            <a:ext cx="1016999" cy="1016999"/>
          </a:xfrm>
          <a:custGeom>
            <a:avLst/>
            <a:gdLst/>
            <a:ahLst/>
            <a:cxnLst/>
            <a:rect r="r" b="b" t="t" l="l"/>
            <a:pathLst>
              <a:path h="1016999" w="1016999">
                <a:moveTo>
                  <a:pt x="0" y="0"/>
                </a:moveTo>
                <a:lnTo>
                  <a:pt x="1016998" y="0"/>
                </a:lnTo>
                <a:lnTo>
                  <a:pt x="1016998" y="1016999"/>
                </a:lnTo>
                <a:lnTo>
                  <a:pt x="0" y="1016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cover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87307"/>
        </a:solidFill>
      </p:bgPr>
    </p:bg>
    <p:spTree>
      <p:nvGrpSpPr>
        <p:cNvPr id="1" name=""/>
        <p:cNvGrpSpPr/>
        <p:nvPr/>
      </p:nvGrpSpPr>
      <p:grpSpPr>
        <a:xfrm>
          <a:off x="0" y="0"/>
          <a:ext cx="0" cy="0"/>
          <a:chOff x="0" y="0"/>
          <a:chExt cx="0" cy="0"/>
        </a:xfrm>
      </p:grpSpPr>
      <p:sp>
        <p:nvSpPr>
          <p:cNvPr name="AutoShape 2" id="2"/>
          <p:cNvSpPr/>
          <p:nvPr/>
        </p:nvSpPr>
        <p:spPr>
          <a:xfrm>
            <a:off x="9399681" y="2352145"/>
            <a:ext cx="1694458" cy="0"/>
          </a:xfrm>
          <a:prstGeom prst="line">
            <a:avLst/>
          </a:prstGeom>
          <a:ln cap="flat" w="28575">
            <a:solidFill>
              <a:srgbClr val="FFFFFF"/>
            </a:solidFill>
            <a:prstDash val="solid"/>
            <a:headEnd type="none" len="sm" w="sm"/>
            <a:tailEnd type="none" len="sm" w="sm"/>
          </a:ln>
        </p:spPr>
      </p:sp>
      <p:sp>
        <p:nvSpPr>
          <p:cNvPr name="AutoShape 3" id="3"/>
          <p:cNvSpPr/>
          <p:nvPr/>
        </p:nvSpPr>
        <p:spPr>
          <a:xfrm>
            <a:off x="7204601" y="2352145"/>
            <a:ext cx="1694458" cy="0"/>
          </a:xfrm>
          <a:prstGeom prst="line">
            <a:avLst/>
          </a:prstGeom>
          <a:ln cap="flat" w="28575">
            <a:solidFill>
              <a:srgbClr val="FFFFFF"/>
            </a:solidFill>
            <a:prstDash val="solid"/>
            <a:headEnd type="none" len="sm" w="sm"/>
            <a:tailEnd type="none" len="sm" w="sm"/>
          </a:ln>
        </p:spPr>
      </p:sp>
      <p:sp>
        <p:nvSpPr>
          <p:cNvPr name="AutoShape 4" id="4"/>
          <p:cNvSpPr/>
          <p:nvPr/>
        </p:nvSpPr>
        <p:spPr>
          <a:xfrm>
            <a:off x="5009522" y="2352145"/>
            <a:ext cx="1694458" cy="0"/>
          </a:xfrm>
          <a:prstGeom prst="line">
            <a:avLst/>
          </a:prstGeom>
          <a:ln cap="flat" w="28575">
            <a:solidFill>
              <a:srgbClr val="FFFFFF"/>
            </a:solidFill>
            <a:prstDash val="solid"/>
            <a:headEnd type="none" len="sm" w="sm"/>
            <a:tailEnd type="none" len="sm" w="sm"/>
          </a:ln>
        </p:spPr>
      </p:sp>
      <p:sp>
        <p:nvSpPr>
          <p:cNvPr name="AutoShape 5" id="5"/>
          <p:cNvSpPr/>
          <p:nvPr/>
        </p:nvSpPr>
        <p:spPr>
          <a:xfrm>
            <a:off x="2814443" y="2352145"/>
            <a:ext cx="1694458" cy="0"/>
          </a:xfrm>
          <a:prstGeom prst="line">
            <a:avLst/>
          </a:prstGeom>
          <a:ln cap="flat" w="28575">
            <a:solidFill>
              <a:srgbClr val="FFFFFF"/>
            </a:solidFill>
            <a:prstDash val="solid"/>
            <a:headEnd type="none" len="sm" w="sm"/>
            <a:tailEnd type="none" len="sm" w="sm"/>
          </a:ln>
        </p:spPr>
      </p:sp>
      <p:sp>
        <p:nvSpPr>
          <p:cNvPr name="AutoShape 6" id="6"/>
          <p:cNvSpPr/>
          <p:nvPr/>
        </p:nvSpPr>
        <p:spPr>
          <a:xfrm>
            <a:off x="1650808" y="2352145"/>
            <a:ext cx="627380" cy="0"/>
          </a:xfrm>
          <a:prstGeom prst="line">
            <a:avLst/>
          </a:prstGeom>
          <a:ln cap="flat" w="28575">
            <a:solidFill>
              <a:srgbClr val="FFFFFF"/>
            </a:solidFill>
            <a:prstDash val="solid"/>
            <a:headEnd type="none" len="sm" w="sm"/>
            <a:tailEnd type="none" len="sm" w="sm"/>
          </a:ln>
        </p:spPr>
      </p:sp>
      <p:grpSp>
        <p:nvGrpSpPr>
          <p:cNvPr name="Group 7" id="7"/>
          <p:cNvGrpSpPr/>
          <p:nvPr/>
        </p:nvGrpSpPr>
        <p:grpSpPr>
          <a:xfrm rot="0">
            <a:off x="2803702" y="7256091"/>
            <a:ext cx="7353897" cy="500905"/>
            <a:chOff x="0" y="0"/>
            <a:chExt cx="9805196" cy="667873"/>
          </a:xfrm>
        </p:grpSpPr>
        <p:sp>
          <p:nvSpPr>
            <p:cNvPr name="AutoShape 8" id="8"/>
            <p:cNvSpPr/>
            <p:nvPr/>
          </p:nvSpPr>
          <p:spPr>
            <a:xfrm flipH="true">
              <a:off x="0" y="521526"/>
              <a:ext cx="2259277" cy="0"/>
            </a:xfrm>
            <a:prstGeom prst="line">
              <a:avLst/>
            </a:prstGeom>
            <a:ln cap="flat" w="38100">
              <a:solidFill>
                <a:srgbClr val="FFFFFF"/>
              </a:solidFill>
              <a:prstDash val="solid"/>
              <a:headEnd type="none" len="sm" w="sm"/>
              <a:tailEnd type="none" len="sm" w="sm"/>
            </a:ln>
          </p:spPr>
        </p:sp>
        <p:sp>
          <p:nvSpPr>
            <p:cNvPr name="AutoShape 9" id="9"/>
            <p:cNvSpPr/>
            <p:nvPr/>
          </p:nvSpPr>
          <p:spPr>
            <a:xfrm flipH="true">
              <a:off x="2926773" y="521526"/>
              <a:ext cx="2259277" cy="0"/>
            </a:xfrm>
            <a:prstGeom prst="line">
              <a:avLst/>
            </a:prstGeom>
            <a:ln cap="flat" w="38100">
              <a:solidFill>
                <a:srgbClr val="FFFFFF"/>
              </a:solidFill>
              <a:prstDash val="solid"/>
              <a:headEnd type="none" len="sm" w="sm"/>
              <a:tailEnd type="none" len="sm" w="sm"/>
            </a:ln>
          </p:spPr>
        </p:sp>
        <p:sp>
          <p:nvSpPr>
            <p:cNvPr name="AutoShape 10" id="10"/>
            <p:cNvSpPr/>
            <p:nvPr/>
          </p:nvSpPr>
          <p:spPr>
            <a:xfrm flipH="true">
              <a:off x="5853545" y="521526"/>
              <a:ext cx="3951651" cy="0"/>
            </a:xfrm>
            <a:prstGeom prst="line">
              <a:avLst/>
            </a:prstGeom>
            <a:ln cap="flat" w="38100">
              <a:solidFill>
                <a:srgbClr val="FFFFFF"/>
              </a:solidFill>
              <a:prstDash val="solid"/>
              <a:headEnd type="none" len="sm" w="sm"/>
              <a:tailEnd type="none" len="sm" w="sm"/>
            </a:ln>
          </p:spPr>
        </p:sp>
        <p:grpSp>
          <p:nvGrpSpPr>
            <p:cNvPr name="Group 11" id="11"/>
            <p:cNvGrpSpPr/>
            <p:nvPr/>
          </p:nvGrpSpPr>
          <p:grpSpPr>
            <a:xfrm rot="-10800000">
              <a:off x="2443577" y="375178"/>
              <a:ext cx="292695" cy="2926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10800000">
              <a:off x="5370350" y="375178"/>
              <a:ext cx="292695" cy="2926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4648283" y="60537"/>
              <a:ext cx="1695072" cy="301837"/>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15</a:t>
              </a:r>
            </a:p>
          </p:txBody>
        </p:sp>
        <p:sp>
          <p:nvSpPr>
            <p:cNvPr name="TextBox 18" id="18"/>
            <p:cNvSpPr txBox="true"/>
            <p:nvPr/>
          </p:nvSpPr>
          <p:spPr>
            <a:xfrm rot="0">
              <a:off x="1772862" y="-19050"/>
              <a:ext cx="1695072" cy="301837"/>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14</a:t>
              </a:r>
            </a:p>
          </p:txBody>
        </p:sp>
      </p:grpSp>
      <p:grpSp>
        <p:nvGrpSpPr>
          <p:cNvPr name="Group 19" id="19"/>
          <p:cNvGrpSpPr/>
          <p:nvPr/>
        </p:nvGrpSpPr>
        <p:grpSpPr>
          <a:xfrm rot="0">
            <a:off x="9041934" y="2242384"/>
            <a:ext cx="219522" cy="21952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6846855" y="2242384"/>
            <a:ext cx="219522" cy="21952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4651775" y="2242384"/>
            <a:ext cx="219522" cy="21952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FFFFFF"/>
              </a:soli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2456696" y="2242384"/>
            <a:ext cx="219522" cy="21952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FFFFFF"/>
              </a:solidFill>
              <a:prstDash val="solid"/>
              <a:miter/>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31" id="31"/>
          <p:cNvSpPr/>
          <p:nvPr/>
        </p:nvSpPr>
        <p:spPr>
          <a:xfrm flipH="true">
            <a:off x="2803702" y="5128151"/>
            <a:ext cx="1694458" cy="0"/>
          </a:xfrm>
          <a:prstGeom prst="line">
            <a:avLst/>
          </a:prstGeom>
          <a:ln cap="flat" w="28575">
            <a:solidFill>
              <a:srgbClr val="FFFFFF"/>
            </a:solidFill>
            <a:prstDash val="solid"/>
            <a:headEnd type="none" len="sm" w="sm"/>
            <a:tailEnd type="none" len="sm" w="sm"/>
          </a:ln>
        </p:spPr>
      </p:sp>
      <p:sp>
        <p:nvSpPr>
          <p:cNvPr name="AutoShape 32" id="32"/>
          <p:cNvSpPr/>
          <p:nvPr/>
        </p:nvSpPr>
        <p:spPr>
          <a:xfrm flipH="true">
            <a:off x="4998782" y="5128151"/>
            <a:ext cx="1694458" cy="0"/>
          </a:xfrm>
          <a:prstGeom prst="line">
            <a:avLst/>
          </a:prstGeom>
          <a:ln cap="flat" w="28575">
            <a:solidFill>
              <a:srgbClr val="FFFFFF"/>
            </a:solidFill>
            <a:prstDash val="solid"/>
            <a:headEnd type="none" len="sm" w="sm"/>
            <a:tailEnd type="none" len="sm" w="sm"/>
          </a:ln>
        </p:spPr>
      </p:sp>
      <p:sp>
        <p:nvSpPr>
          <p:cNvPr name="AutoShape 33" id="33"/>
          <p:cNvSpPr/>
          <p:nvPr/>
        </p:nvSpPr>
        <p:spPr>
          <a:xfrm flipH="true">
            <a:off x="7193861" y="5128151"/>
            <a:ext cx="1694458" cy="0"/>
          </a:xfrm>
          <a:prstGeom prst="line">
            <a:avLst/>
          </a:prstGeom>
          <a:ln cap="flat" w="28575">
            <a:solidFill>
              <a:srgbClr val="FFFFFF"/>
            </a:solidFill>
            <a:prstDash val="solid"/>
            <a:headEnd type="none" len="sm" w="sm"/>
            <a:tailEnd type="none" len="sm" w="sm"/>
          </a:ln>
        </p:spPr>
      </p:sp>
      <p:sp>
        <p:nvSpPr>
          <p:cNvPr name="AutoShape 34" id="34"/>
          <p:cNvSpPr/>
          <p:nvPr/>
        </p:nvSpPr>
        <p:spPr>
          <a:xfrm flipH="true">
            <a:off x="9388941" y="5128151"/>
            <a:ext cx="1694458" cy="0"/>
          </a:xfrm>
          <a:prstGeom prst="line">
            <a:avLst/>
          </a:prstGeom>
          <a:ln cap="flat" w="28575">
            <a:solidFill>
              <a:srgbClr val="FFFFFF"/>
            </a:solidFill>
            <a:prstDash val="solid"/>
            <a:headEnd type="none" len="sm" w="sm"/>
            <a:tailEnd type="none" len="sm" w="sm"/>
          </a:ln>
        </p:spPr>
      </p:sp>
      <p:grpSp>
        <p:nvGrpSpPr>
          <p:cNvPr name="Group 35" id="35"/>
          <p:cNvGrpSpPr/>
          <p:nvPr/>
        </p:nvGrpSpPr>
        <p:grpSpPr>
          <a:xfrm rot="-10800000">
            <a:off x="4636385" y="5018390"/>
            <a:ext cx="219522" cy="21952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10800000">
            <a:off x="6831465" y="5018390"/>
            <a:ext cx="219522" cy="21952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10800000">
            <a:off x="9026544" y="5018390"/>
            <a:ext cx="219522" cy="219522"/>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44" id="44"/>
          <p:cNvSpPr/>
          <p:nvPr/>
        </p:nvSpPr>
        <p:spPr>
          <a:xfrm flipH="false" flipV="false" rot="-5400000">
            <a:off x="673290" y="5715706"/>
            <a:ext cx="2700243" cy="1305612"/>
          </a:xfrm>
          <a:custGeom>
            <a:avLst/>
            <a:gdLst/>
            <a:ahLst/>
            <a:cxnLst/>
            <a:rect r="r" b="b" t="t" l="l"/>
            <a:pathLst>
              <a:path h="1305612" w="2700243">
                <a:moveTo>
                  <a:pt x="0" y="0"/>
                </a:moveTo>
                <a:lnTo>
                  <a:pt x="2700243" y="0"/>
                </a:lnTo>
                <a:lnTo>
                  <a:pt x="2700243" y="1305612"/>
                </a:lnTo>
                <a:lnTo>
                  <a:pt x="0" y="1305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5" id="45"/>
          <p:cNvSpPr txBox="true"/>
          <p:nvPr/>
        </p:nvSpPr>
        <p:spPr>
          <a:xfrm rot="0">
            <a:off x="5611777" y="524509"/>
            <a:ext cx="4822836" cy="903607"/>
          </a:xfrm>
          <a:prstGeom prst="rect">
            <a:avLst/>
          </a:prstGeom>
        </p:spPr>
        <p:txBody>
          <a:bodyPr anchor="t" rtlCol="false" tIns="0" lIns="0" bIns="0" rIns="0">
            <a:spAutoFit/>
          </a:bodyPr>
          <a:lstStyle/>
          <a:p>
            <a:pPr algn="ctr">
              <a:lnSpc>
                <a:spcPts val="7419"/>
              </a:lnSpc>
            </a:pPr>
            <a:r>
              <a:rPr lang="en-US" sz="5299" spc="-105">
                <a:solidFill>
                  <a:srgbClr val="FFFFFF"/>
                </a:solidFill>
                <a:latin typeface="Sorts Mill Goudy"/>
                <a:ea typeface="Sorts Mill Goudy"/>
                <a:cs typeface="Sorts Mill Goudy"/>
                <a:sym typeface="Sorts Mill Goudy"/>
              </a:rPr>
              <a:t>Working Process</a:t>
            </a:r>
          </a:p>
        </p:txBody>
      </p:sp>
      <p:sp>
        <p:nvSpPr>
          <p:cNvPr name="TextBox 46" id="46"/>
          <p:cNvSpPr txBox="true"/>
          <p:nvPr/>
        </p:nvSpPr>
        <p:spPr>
          <a:xfrm rot="0">
            <a:off x="6530441" y="4741964"/>
            <a:ext cx="1041091"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9</a:t>
            </a:r>
          </a:p>
        </p:txBody>
      </p:sp>
      <p:sp>
        <p:nvSpPr>
          <p:cNvPr name="TextBox 47" id="47"/>
          <p:cNvSpPr txBox="true"/>
          <p:nvPr/>
        </p:nvSpPr>
        <p:spPr>
          <a:xfrm rot="0">
            <a:off x="6218817" y="5611630"/>
            <a:ext cx="1766278" cy="55849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Data Analysis for Recycling Trends</a:t>
            </a:r>
          </a:p>
        </p:txBody>
      </p:sp>
      <p:sp>
        <p:nvSpPr>
          <p:cNvPr name="TextBox 48" id="48"/>
          <p:cNvSpPr txBox="true"/>
          <p:nvPr/>
        </p:nvSpPr>
        <p:spPr>
          <a:xfrm rot="0">
            <a:off x="1930981" y="1952842"/>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1</a:t>
            </a:r>
          </a:p>
        </p:txBody>
      </p:sp>
      <p:sp>
        <p:nvSpPr>
          <p:cNvPr name="TextBox 49" id="49"/>
          <p:cNvSpPr txBox="true"/>
          <p:nvPr/>
        </p:nvSpPr>
        <p:spPr>
          <a:xfrm rot="0">
            <a:off x="8561054" y="4741964"/>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8</a:t>
            </a:r>
          </a:p>
        </p:txBody>
      </p:sp>
      <p:sp>
        <p:nvSpPr>
          <p:cNvPr name="TextBox 50" id="50"/>
          <p:cNvSpPr txBox="true"/>
          <p:nvPr/>
        </p:nvSpPr>
        <p:spPr>
          <a:xfrm rot="0">
            <a:off x="4110494" y="4741964"/>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10</a:t>
            </a:r>
          </a:p>
        </p:txBody>
      </p:sp>
      <p:sp>
        <p:nvSpPr>
          <p:cNvPr name="TextBox 51" id="51"/>
          <p:cNvSpPr txBox="true"/>
          <p:nvPr/>
        </p:nvSpPr>
        <p:spPr>
          <a:xfrm rot="0">
            <a:off x="1690782" y="2623831"/>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1</a:t>
            </a:r>
          </a:p>
        </p:txBody>
      </p:sp>
      <p:sp>
        <p:nvSpPr>
          <p:cNvPr name="TextBox 52" id="52"/>
          <p:cNvSpPr txBox="true"/>
          <p:nvPr/>
        </p:nvSpPr>
        <p:spPr>
          <a:xfrm rot="0">
            <a:off x="1902359" y="5268095"/>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11</a:t>
            </a:r>
          </a:p>
        </p:txBody>
      </p:sp>
      <p:sp>
        <p:nvSpPr>
          <p:cNvPr name="TextBox 53" id="53"/>
          <p:cNvSpPr txBox="true"/>
          <p:nvPr/>
        </p:nvSpPr>
        <p:spPr>
          <a:xfrm rot="0">
            <a:off x="1436007" y="7821405"/>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13</a:t>
            </a:r>
          </a:p>
        </p:txBody>
      </p:sp>
      <p:sp>
        <p:nvSpPr>
          <p:cNvPr name="TextBox 54" id="54"/>
          <p:cNvSpPr txBox="true"/>
          <p:nvPr/>
        </p:nvSpPr>
        <p:spPr>
          <a:xfrm rot="0">
            <a:off x="1395049" y="2925456"/>
            <a:ext cx="2519916" cy="55849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User registration and Profile Creation</a:t>
            </a:r>
          </a:p>
        </p:txBody>
      </p:sp>
      <p:sp>
        <p:nvSpPr>
          <p:cNvPr name="TextBox 55" id="55"/>
          <p:cNvSpPr txBox="true"/>
          <p:nvPr/>
        </p:nvSpPr>
        <p:spPr>
          <a:xfrm rot="0">
            <a:off x="8313567" y="5644312"/>
            <a:ext cx="1766278" cy="55849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Notification System</a:t>
            </a:r>
          </a:p>
        </p:txBody>
      </p:sp>
      <p:sp>
        <p:nvSpPr>
          <p:cNvPr name="TextBox 56" id="56"/>
          <p:cNvSpPr txBox="true"/>
          <p:nvPr/>
        </p:nvSpPr>
        <p:spPr>
          <a:xfrm rot="0">
            <a:off x="4061661" y="5570116"/>
            <a:ext cx="1766278" cy="55849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Environmental impact Assessment</a:t>
            </a:r>
          </a:p>
        </p:txBody>
      </p:sp>
      <p:sp>
        <p:nvSpPr>
          <p:cNvPr name="TextBox 57" id="57"/>
          <p:cNvSpPr txBox="true"/>
          <p:nvPr/>
        </p:nvSpPr>
        <p:spPr>
          <a:xfrm rot="0">
            <a:off x="4126061" y="1952842"/>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2</a:t>
            </a:r>
          </a:p>
        </p:txBody>
      </p:sp>
      <p:sp>
        <p:nvSpPr>
          <p:cNvPr name="TextBox 58" id="58"/>
          <p:cNvSpPr txBox="true"/>
          <p:nvPr/>
        </p:nvSpPr>
        <p:spPr>
          <a:xfrm rot="0">
            <a:off x="10691103" y="4758475"/>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7</a:t>
            </a:r>
          </a:p>
        </p:txBody>
      </p:sp>
      <p:sp>
        <p:nvSpPr>
          <p:cNvPr name="TextBox 59" id="59"/>
          <p:cNvSpPr txBox="true"/>
          <p:nvPr/>
        </p:nvSpPr>
        <p:spPr>
          <a:xfrm rot="0">
            <a:off x="2040565" y="4741964"/>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11</a:t>
            </a:r>
          </a:p>
        </p:txBody>
      </p:sp>
      <p:sp>
        <p:nvSpPr>
          <p:cNvPr name="TextBox 60" id="60"/>
          <p:cNvSpPr txBox="true"/>
          <p:nvPr/>
        </p:nvSpPr>
        <p:spPr>
          <a:xfrm rot="0">
            <a:off x="3885862" y="2623831"/>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2</a:t>
            </a:r>
          </a:p>
        </p:txBody>
      </p:sp>
      <p:sp>
        <p:nvSpPr>
          <p:cNvPr name="TextBox 61" id="61"/>
          <p:cNvSpPr txBox="true"/>
          <p:nvPr/>
        </p:nvSpPr>
        <p:spPr>
          <a:xfrm rot="0">
            <a:off x="8260861" y="5285537"/>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8</a:t>
            </a:r>
          </a:p>
        </p:txBody>
      </p:sp>
      <p:sp>
        <p:nvSpPr>
          <p:cNvPr name="TextBox 62" id="62"/>
          <p:cNvSpPr txBox="true"/>
          <p:nvPr/>
        </p:nvSpPr>
        <p:spPr>
          <a:xfrm rot="0">
            <a:off x="3768636" y="7776046"/>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14</a:t>
            </a:r>
          </a:p>
        </p:txBody>
      </p:sp>
      <p:sp>
        <p:nvSpPr>
          <p:cNvPr name="TextBox 63" id="63"/>
          <p:cNvSpPr txBox="true"/>
          <p:nvPr/>
        </p:nvSpPr>
        <p:spPr>
          <a:xfrm rot="0">
            <a:off x="3845499" y="2982606"/>
            <a:ext cx="1766278" cy="27274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W</a:t>
            </a:r>
            <a:r>
              <a:rPr lang="en-US" sz="1637">
                <a:solidFill>
                  <a:srgbClr val="FFFFFF"/>
                </a:solidFill>
                <a:latin typeface="Sorts Mill Goudy"/>
                <a:ea typeface="Sorts Mill Goudy"/>
                <a:cs typeface="Sorts Mill Goudy"/>
                <a:sym typeface="Sorts Mill Goudy"/>
              </a:rPr>
              <a:t>aste Listing</a:t>
            </a:r>
          </a:p>
        </p:txBody>
      </p:sp>
      <p:sp>
        <p:nvSpPr>
          <p:cNvPr name="TextBox 64" id="64"/>
          <p:cNvSpPr txBox="true"/>
          <p:nvPr/>
        </p:nvSpPr>
        <p:spPr>
          <a:xfrm rot="0">
            <a:off x="10234075" y="5626870"/>
            <a:ext cx="2225399" cy="55849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Efficient communication Tools</a:t>
            </a:r>
          </a:p>
        </p:txBody>
      </p:sp>
      <p:sp>
        <p:nvSpPr>
          <p:cNvPr name="TextBox 65" id="65"/>
          <p:cNvSpPr txBox="true"/>
          <p:nvPr/>
        </p:nvSpPr>
        <p:spPr>
          <a:xfrm rot="0">
            <a:off x="1902359" y="5570116"/>
            <a:ext cx="1766278" cy="55849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Supplt Chain Integration</a:t>
            </a:r>
          </a:p>
        </p:txBody>
      </p:sp>
      <p:sp>
        <p:nvSpPr>
          <p:cNvPr name="TextBox 66" id="66"/>
          <p:cNvSpPr txBox="true"/>
          <p:nvPr/>
        </p:nvSpPr>
        <p:spPr>
          <a:xfrm rot="0">
            <a:off x="6320964" y="1952842"/>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3</a:t>
            </a:r>
          </a:p>
        </p:txBody>
      </p:sp>
      <p:sp>
        <p:nvSpPr>
          <p:cNvPr name="Freeform 67" id="67"/>
          <p:cNvSpPr/>
          <p:nvPr/>
        </p:nvSpPr>
        <p:spPr>
          <a:xfrm flipH="false" flipV="false" rot="5400000">
            <a:off x="10462162" y="3005806"/>
            <a:ext cx="3000489" cy="1450786"/>
          </a:xfrm>
          <a:custGeom>
            <a:avLst/>
            <a:gdLst/>
            <a:ahLst/>
            <a:cxnLst/>
            <a:rect r="r" b="b" t="t" l="l"/>
            <a:pathLst>
              <a:path h="1450786" w="3000489">
                <a:moveTo>
                  <a:pt x="0" y="0"/>
                </a:moveTo>
                <a:lnTo>
                  <a:pt x="3000489" y="0"/>
                </a:lnTo>
                <a:lnTo>
                  <a:pt x="3000489" y="1450785"/>
                </a:lnTo>
                <a:lnTo>
                  <a:pt x="0" y="14507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8" id="68"/>
          <p:cNvSpPr txBox="true"/>
          <p:nvPr/>
        </p:nvSpPr>
        <p:spPr>
          <a:xfrm rot="0">
            <a:off x="11601550" y="3606104"/>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6</a:t>
            </a:r>
          </a:p>
        </p:txBody>
      </p:sp>
      <p:sp>
        <p:nvSpPr>
          <p:cNvPr name="TextBox 69" id="69"/>
          <p:cNvSpPr txBox="true"/>
          <p:nvPr/>
        </p:nvSpPr>
        <p:spPr>
          <a:xfrm rot="0">
            <a:off x="1185392" y="6252942"/>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12</a:t>
            </a:r>
          </a:p>
        </p:txBody>
      </p:sp>
      <p:sp>
        <p:nvSpPr>
          <p:cNvPr name="TextBox 70" id="70"/>
          <p:cNvSpPr txBox="true"/>
          <p:nvPr/>
        </p:nvSpPr>
        <p:spPr>
          <a:xfrm rot="0">
            <a:off x="6080765" y="2623831"/>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3</a:t>
            </a:r>
          </a:p>
        </p:txBody>
      </p:sp>
      <p:sp>
        <p:nvSpPr>
          <p:cNvPr name="TextBox 71" id="71"/>
          <p:cNvSpPr txBox="true"/>
          <p:nvPr/>
        </p:nvSpPr>
        <p:spPr>
          <a:xfrm rot="0">
            <a:off x="10463635" y="5268095"/>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7</a:t>
            </a:r>
          </a:p>
        </p:txBody>
      </p:sp>
      <p:sp>
        <p:nvSpPr>
          <p:cNvPr name="TextBox 72" id="72"/>
          <p:cNvSpPr txBox="true"/>
          <p:nvPr/>
        </p:nvSpPr>
        <p:spPr>
          <a:xfrm rot="0">
            <a:off x="6080765" y="7821405"/>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15</a:t>
            </a:r>
          </a:p>
        </p:txBody>
      </p:sp>
      <p:sp>
        <p:nvSpPr>
          <p:cNvPr name="TextBox 73" id="73"/>
          <p:cNvSpPr txBox="true"/>
          <p:nvPr/>
        </p:nvSpPr>
        <p:spPr>
          <a:xfrm rot="0">
            <a:off x="6080765" y="2906189"/>
            <a:ext cx="1766278" cy="55849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Ai-Powered Waste Analysis</a:t>
            </a:r>
          </a:p>
        </p:txBody>
      </p:sp>
      <p:sp>
        <p:nvSpPr>
          <p:cNvPr name="TextBox 74" id="74"/>
          <p:cNvSpPr txBox="true"/>
          <p:nvPr/>
        </p:nvSpPr>
        <p:spPr>
          <a:xfrm rot="0">
            <a:off x="12687799" y="3702624"/>
            <a:ext cx="1766278" cy="55849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Feedback and Rating system</a:t>
            </a:r>
          </a:p>
        </p:txBody>
      </p:sp>
      <p:sp>
        <p:nvSpPr>
          <p:cNvPr name="TextBox 75" id="75"/>
          <p:cNvSpPr txBox="true"/>
          <p:nvPr/>
        </p:nvSpPr>
        <p:spPr>
          <a:xfrm rot="0">
            <a:off x="8516220" y="1952842"/>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4</a:t>
            </a:r>
          </a:p>
        </p:txBody>
      </p:sp>
      <p:sp>
        <p:nvSpPr>
          <p:cNvPr name="TextBox 76" id="76"/>
          <p:cNvSpPr txBox="true"/>
          <p:nvPr/>
        </p:nvSpPr>
        <p:spPr>
          <a:xfrm rot="0">
            <a:off x="2040565" y="7275404"/>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13</a:t>
            </a:r>
          </a:p>
        </p:txBody>
      </p:sp>
      <p:sp>
        <p:nvSpPr>
          <p:cNvPr name="TextBox 77" id="77"/>
          <p:cNvSpPr txBox="true"/>
          <p:nvPr/>
        </p:nvSpPr>
        <p:spPr>
          <a:xfrm rot="0">
            <a:off x="8276021" y="2623831"/>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4</a:t>
            </a:r>
          </a:p>
        </p:txBody>
      </p:sp>
      <p:sp>
        <p:nvSpPr>
          <p:cNvPr name="TextBox 78" id="78"/>
          <p:cNvSpPr txBox="true"/>
          <p:nvPr/>
        </p:nvSpPr>
        <p:spPr>
          <a:xfrm rot="0">
            <a:off x="8276021" y="2906189"/>
            <a:ext cx="1766278" cy="55849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Recycling Centre Locator</a:t>
            </a:r>
          </a:p>
        </p:txBody>
      </p:sp>
      <p:sp>
        <p:nvSpPr>
          <p:cNvPr name="TextBox 79" id="79"/>
          <p:cNvSpPr txBox="true"/>
          <p:nvPr/>
        </p:nvSpPr>
        <p:spPr>
          <a:xfrm rot="0">
            <a:off x="10711122" y="1952842"/>
            <a:ext cx="1271304" cy="231140"/>
          </a:xfrm>
          <a:prstGeom prst="rect">
            <a:avLst/>
          </a:prstGeom>
        </p:spPr>
        <p:txBody>
          <a:bodyPr anchor="t" rtlCol="false" tIns="0" lIns="0" bIns="0" rIns="0">
            <a:spAutoFit/>
          </a:bodyPr>
          <a:lstStyle/>
          <a:p>
            <a:pPr algn="ctr">
              <a:lnSpc>
                <a:spcPts val="1960"/>
              </a:lnSpc>
            </a:pPr>
            <a:r>
              <a:rPr lang="en-US" sz="1400">
                <a:solidFill>
                  <a:srgbClr val="FFFFFF"/>
                </a:solidFill>
                <a:latin typeface="Space Mono"/>
                <a:ea typeface="Space Mono"/>
                <a:cs typeface="Space Mono"/>
                <a:sym typeface="Space Mono"/>
              </a:rPr>
              <a:t>5</a:t>
            </a:r>
          </a:p>
        </p:txBody>
      </p:sp>
      <p:sp>
        <p:nvSpPr>
          <p:cNvPr name="TextBox 80" id="80"/>
          <p:cNvSpPr txBox="true"/>
          <p:nvPr/>
        </p:nvSpPr>
        <p:spPr>
          <a:xfrm rot="0">
            <a:off x="10470924" y="2623831"/>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5</a:t>
            </a:r>
          </a:p>
        </p:txBody>
      </p:sp>
      <p:sp>
        <p:nvSpPr>
          <p:cNvPr name="TextBox 81" id="81"/>
          <p:cNvSpPr txBox="true"/>
          <p:nvPr/>
        </p:nvSpPr>
        <p:spPr>
          <a:xfrm rot="0">
            <a:off x="10470924" y="2906189"/>
            <a:ext cx="1766278" cy="84424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Collaborative Recycling Solutions </a:t>
            </a:r>
          </a:p>
        </p:txBody>
      </p:sp>
      <p:sp>
        <p:nvSpPr>
          <p:cNvPr name="Freeform 82" id="82"/>
          <p:cNvSpPr/>
          <p:nvPr/>
        </p:nvSpPr>
        <p:spPr>
          <a:xfrm flipH="false" flipV="false" rot="1141229">
            <a:off x="12950388" y="-586027"/>
            <a:ext cx="4757053" cy="11428356"/>
          </a:xfrm>
          <a:custGeom>
            <a:avLst/>
            <a:gdLst/>
            <a:ahLst/>
            <a:cxnLst/>
            <a:rect r="r" b="b" t="t" l="l"/>
            <a:pathLst>
              <a:path h="11428356" w="4757053">
                <a:moveTo>
                  <a:pt x="0" y="0"/>
                </a:moveTo>
                <a:lnTo>
                  <a:pt x="4757053" y="0"/>
                </a:lnTo>
                <a:lnTo>
                  <a:pt x="4757053" y="11428356"/>
                </a:lnTo>
                <a:lnTo>
                  <a:pt x="0" y="11428356"/>
                </a:lnTo>
                <a:lnTo>
                  <a:pt x="0" y="0"/>
                </a:lnTo>
                <a:close/>
              </a:path>
            </a:pathLst>
          </a:custGeom>
          <a:blipFill>
            <a:blip r:embed="rId4"/>
            <a:stretch>
              <a:fillRect l="0" t="0" r="0" b="0"/>
            </a:stretch>
          </a:blipFill>
        </p:spPr>
      </p:sp>
      <p:sp>
        <p:nvSpPr>
          <p:cNvPr name="Freeform 83" id="83"/>
          <p:cNvSpPr/>
          <p:nvPr/>
        </p:nvSpPr>
        <p:spPr>
          <a:xfrm flipH="false" flipV="false" rot="1284010">
            <a:off x="13450158" y="4062316"/>
            <a:ext cx="2857546" cy="5517786"/>
          </a:xfrm>
          <a:custGeom>
            <a:avLst/>
            <a:gdLst/>
            <a:ahLst/>
            <a:cxnLst/>
            <a:rect r="r" b="b" t="t" l="l"/>
            <a:pathLst>
              <a:path h="5517786" w="2857546">
                <a:moveTo>
                  <a:pt x="0" y="0"/>
                </a:moveTo>
                <a:lnTo>
                  <a:pt x="2857547" y="0"/>
                </a:lnTo>
                <a:lnTo>
                  <a:pt x="2857547" y="5517786"/>
                </a:lnTo>
                <a:lnTo>
                  <a:pt x="0" y="5517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4" id="84"/>
          <p:cNvSpPr txBox="true"/>
          <p:nvPr/>
        </p:nvSpPr>
        <p:spPr>
          <a:xfrm rot="0">
            <a:off x="12665827" y="3400549"/>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6</a:t>
            </a:r>
          </a:p>
        </p:txBody>
      </p:sp>
      <p:sp>
        <p:nvSpPr>
          <p:cNvPr name="TextBox 85" id="85"/>
          <p:cNvSpPr txBox="true"/>
          <p:nvPr/>
        </p:nvSpPr>
        <p:spPr>
          <a:xfrm rot="0">
            <a:off x="6167847" y="5268095"/>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9</a:t>
            </a:r>
          </a:p>
        </p:txBody>
      </p:sp>
      <p:sp>
        <p:nvSpPr>
          <p:cNvPr name="TextBox 86" id="86"/>
          <p:cNvSpPr txBox="true"/>
          <p:nvPr/>
        </p:nvSpPr>
        <p:spPr>
          <a:xfrm rot="0">
            <a:off x="3972768" y="5268095"/>
            <a:ext cx="1766278" cy="330200"/>
          </a:xfrm>
          <a:prstGeom prst="rect">
            <a:avLst/>
          </a:prstGeom>
        </p:spPr>
        <p:txBody>
          <a:bodyPr anchor="t" rtlCol="false" tIns="0" lIns="0" bIns="0" rIns="0">
            <a:spAutoFit/>
          </a:bodyPr>
          <a:lstStyle/>
          <a:p>
            <a:pPr algn="ctr">
              <a:lnSpc>
                <a:spcPts val="2799"/>
              </a:lnSpc>
            </a:pPr>
            <a:r>
              <a:rPr lang="en-US" sz="1999">
                <a:solidFill>
                  <a:srgbClr val="FFFFFF"/>
                </a:solidFill>
                <a:latin typeface="Sorts Mill Goudy"/>
                <a:ea typeface="Sorts Mill Goudy"/>
                <a:cs typeface="Sorts Mill Goudy"/>
                <a:sym typeface="Sorts Mill Goudy"/>
              </a:rPr>
              <a:t>step 10</a:t>
            </a:r>
          </a:p>
        </p:txBody>
      </p:sp>
      <p:sp>
        <p:nvSpPr>
          <p:cNvPr name="TextBox 87" id="87"/>
          <p:cNvSpPr txBox="true"/>
          <p:nvPr/>
        </p:nvSpPr>
        <p:spPr>
          <a:xfrm rot="0">
            <a:off x="5827939" y="8134821"/>
            <a:ext cx="2195256" cy="84424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Continuous Improvement and Innovation</a:t>
            </a:r>
          </a:p>
        </p:txBody>
      </p:sp>
      <p:sp>
        <p:nvSpPr>
          <p:cNvPr name="TextBox 88" id="88"/>
          <p:cNvSpPr txBox="true"/>
          <p:nvPr/>
        </p:nvSpPr>
        <p:spPr>
          <a:xfrm rot="0">
            <a:off x="3737907" y="8134821"/>
            <a:ext cx="1766278" cy="27274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Global Expansion</a:t>
            </a:r>
          </a:p>
        </p:txBody>
      </p:sp>
      <p:sp>
        <p:nvSpPr>
          <p:cNvPr name="TextBox 89" id="89"/>
          <p:cNvSpPr txBox="true"/>
          <p:nvPr/>
        </p:nvSpPr>
        <p:spPr>
          <a:xfrm rot="0">
            <a:off x="1515057" y="8170655"/>
            <a:ext cx="1766278" cy="558495"/>
          </a:xfrm>
          <a:prstGeom prst="rect">
            <a:avLst/>
          </a:prstGeom>
        </p:spPr>
        <p:txBody>
          <a:bodyPr anchor="t" rtlCol="false" tIns="0" lIns="0" bIns="0" rIns="0">
            <a:spAutoFit/>
          </a:bodyPr>
          <a:lstStyle/>
          <a:p>
            <a:pPr algn="ctr">
              <a:lnSpc>
                <a:spcPts val="2291"/>
              </a:lnSpc>
            </a:pPr>
            <a:r>
              <a:rPr lang="en-US" sz="1637">
                <a:solidFill>
                  <a:srgbClr val="FFFFFF"/>
                </a:solidFill>
                <a:latin typeface="Sorts Mill Goudy"/>
                <a:ea typeface="Sorts Mill Goudy"/>
                <a:cs typeface="Sorts Mill Goudy"/>
                <a:sym typeface="Sorts Mill Goudy"/>
              </a:rPr>
              <a:t>Educational Initiatives</a:t>
            </a:r>
          </a:p>
        </p:txBody>
      </p:sp>
      <p:sp>
        <p:nvSpPr>
          <p:cNvPr name="Freeform 90" id="90"/>
          <p:cNvSpPr/>
          <p:nvPr/>
        </p:nvSpPr>
        <p:spPr>
          <a:xfrm flipH="false" flipV="false" rot="0">
            <a:off x="17259300" y="229868"/>
            <a:ext cx="798832" cy="798832"/>
          </a:xfrm>
          <a:custGeom>
            <a:avLst/>
            <a:gdLst/>
            <a:ahLst/>
            <a:cxnLst/>
            <a:rect r="r" b="b" t="t" l="l"/>
            <a:pathLst>
              <a:path h="798832" w="798832">
                <a:moveTo>
                  <a:pt x="0" y="0"/>
                </a:moveTo>
                <a:lnTo>
                  <a:pt x="798832" y="0"/>
                </a:lnTo>
                <a:lnTo>
                  <a:pt x="798832" y="798832"/>
                </a:lnTo>
                <a:lnTo>
                  <a:pt x="0" y="798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1" id="91"/>
          <p:cNvSpPr txBox="true"/>
          <p:nvPr/>
        </p:nvSpPr>
        <p:spPr>
          <a:xfrm rot="0">
            <a:off x="105808" y="6396240"/>
            <a:ext cx="1399723" cy="339725"/>
          </a:xfrm>
          <a:prstGeom prst="rect">
            <a:avLst/>
          </a:prstGeom>
        </p:spPr>
        <p:txBody>
          <a:bodyPr anchor="t" rtlCol="false" tIns="0" lIns="0" bIns="0" rIns="0">
            <a:spAutoFit/>
          </a:bodyPr>
          <a:lstStyle/>
          <a:p>
            <a:pPr algn="ctr">
              <a:lnSpc>
                <a:spcPts val="2800"/>
              </a:lnSpc>
            </a:pPr>
            <a:r>
              <a:rPr lang="en-US" sz="2000">
                <a:solidFill>
                  <a:srgbClr val="FFFFFF"/>
                </a:solidFill>
                <a:latin typeface="Sorts Mill Goudy"/>
                <a:ea typeface="Sorts Mill Goudy"/>
                <a:cs typeface="Sorts Mill Goudy"/>
                <a:sym typeface="Sorts Mill Goudy"/>
              </a:rPr>
              <a:t>step 12</a:t>
            </a:r>
          </a:p>
        </p:txBody>
      </p:sp>
      <p:sp>
        <p:nvSpPr>
          <p:cNvPr name="TextBox 92" id="92"/>
          <p:cNvSpPr txBox="true"/>
          <p:nvPr/>
        </p:nvSpPr>
        <p:spPr>
          <a:xfrm rot="0">
            <a:off x="115333" y="6712853"/>
            <a:ext cx="1399723" cy="853294"/>
          </a:xfrm>
          <a:prstGeom prst="rect">
            <a:avLst/>
          </a:prstGeom>
        </p:spPr>
        <p:txBody>
          <a:bodyPr anchor="t" rtlCol="false" tIns="0" lIns="0" bIns="0" rIns="0">
            <a:spAutoFit/>
          </a:bodyPr>
          <a:lstStyle/>
          <a:p>
            <a:pPr algn="ctr">
              <a:lnSpc>
                <a:spcPts val="2318"/>
              </a:lnSpc>
            </a:pPr>
            <a:r>
              <a:rPr lang="en-US" sz="1655">
                <a:solidFill>
                  <a:srgbClr val="FFFFFF"/>
                </a:solidFill>
                <a:latin typeface="Sorts Mill Goudy"/>
                <a:ea typeface="Sorts Mill Goudy"/>
                <a:cs typeface="Sorts Mill Goudy"/>
                <a:sym typeface="Sorts Mill Goudy"/>
              </a:rPr>
              <a:t>Public Showcase and Tours</a:t>
            </a:r>
          </a:p>
        </p:txBody>
      </p:sp>
    </p:spTree>
  </p:cSld>
  <p:clrMapOvr>
    <a:masterClrMapping/>
  </p:clrMapOvr>
  <p:transition spd="fast">
    <p:cover dir="u"/>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44" r="0" b="-12844"/>
            </a:stretch>
          </a:blipFill>
        </p:spPr>
      </p:sp>
      <p:sp>
        <p:nvSpPr>
          <p:cNvPr name="Freeform 3" id="3"/>
          <p:cNvSpPr/>
          <p:nvPr/>
        </p:nvSpPr>
        <p:spPr>
          <a:xfrm flipH="false" flipV="false" rot="0">
            <a:off x="0" y="0"/>
            <a:ext cx="18797001" cy="10287000"/>
          </a:xfrm>
          <a:custGeom>
            <a:avLst/>
            <a:gdLst/>
            <a:ahLst/>
            <a:cxnLst/>
            <a:rect r="r" b="b" t="t" l="l"/>
            <a:pathLst>
              <a:path h="10287000" w="18797001">
                <a:moveTo>
                  <a:pt x="0" y="0"/>
                </a:moveTo>
                <a:lnTo>
                  <a:pt x="18797001" y="0"/>
                </a:lnTo>
                <a:lnTo>
                  <a:pt x="18797001" y="10287000"/>
                </a:lnTo>
                <a:lnTo>
                  <a:pt x="0" y="10287000"/>
                </a:lnTo>
                <a:lnTo>
                  <a:pt x="0" y="0"/>
                </a:lnTo>
                <a:close/>
              </a:path>
            </a:pathLst>
          </a:custGeom>
          <a:blipFill>
            <a:blip r:embed="rId3">
              <a:alphaModFix amt="48000"/>
            </a:blip>
            <a:stretch>
              <a:fillRect l="0" t="-56930" r="0" b="-56930"/>
            </a:stretch>
          </a:blipFill>
        </p:spPr>
      </p:sp>
      <p:grpSp>
        <p:nvGrpSpPr>
          <p:cNvPr name="Group 4" id="4"/>
          <p:cNvGrpSpPr/>
          <p:nvPr/>
        </p:nvGrpSpPr>
        <p:grpSpPr>
          <a:xfrm rot="0">
            <a:off x="0" y="-197827"/>
            <a:ext cx="2638732" cy="10682654"/>
            <a:chOff x="0" y="0"/>
            <a:chExt cx="1115760" cy="4517048"/>
          </a:xfrm>
        </p:grpSpPr>
        <p:sp>
          <p:nvSpPr>
            <p:cNvPr name="Freeform 5" id="5"/>
            <p:cNvSpPr/>
            <p:nvPr/>
          </p:nvSpPr>
          <p:spPr>
            <a:xfrm flipH="false" flipV="false" rot="0">
              <a:off x="0" y="0"/>
              <a:ext cx="1115760" cy="4517048"/>
            </a:xfrm>
            <a:custGeom>
              <a:avLst/>
              <a:gdLst/>
              <a:ahLst/>
              <a:cxnLst/>
              <a:rect r="r" b="b" t="t" l="l"/>
              <a:pathLst>
                <a:path h="4517048" w="1115760">
                  <a:moveTo>
                    <a:pt x="991300" y="4517048"/>
                  </a:moveTo>
                  <a:lnTo>
                    <a:pt x="124460" y="4517048"/>
                  </a:lnTo>
                  <a:cubicBezTo>
                    <a:pt x="55880" y="4517048"/>
                    <a:pt x="0" y="4461168"/>
                    <a:pt x="0" y="4392588"/>
                  </a:cubicBezTo>
                  <a:lnTo>
                    <a:pt x="0" y="124460"/>
                  </a:lnTo>
                  <a:cubicBezTo>
                    <a:pt x="0" y="55880"/>
                    <a:pt x="55880" y="0"/>
                    <a:pt x="124460" y="0"/>
                  </a:cubicBezTo>
                  <a:lnTo>
                    <a:pt x="991300" y="0"/>
                  </a:lnTo>
                  <a:cubicBezTo>
                    <a:pt x="1059880" y="0"/>
                    <a:pt x="1115760" y="55880"/>
                    <a:pt x="1115760" y="124460"/>
                  </a:cubicBezTo>
                  <a:lnTo>
                    <a:pt x="1115760" y="4392588"/>
                  </a:lnTo>
                  <a:cubicBezTo>
                    <a:pt x="1115760" y="4461168"/>
                    <a:pt x="1059880" y="4517048"/>
                    <a:pt x="991300" y="4517048"/>
                  </a:cubicBezTo>
                  <a:close/>
                </a:path>
              </a:pathLst>
            </a:custGeom>
            <a:solidFill>
              <a:srgbClr val="0C344F"/>
            </a:solidFill>
          </p:spPr>
        </p:sp>
      </p:grpSp>
      <p:grpSp>
        <p:nvGrpSpPr>
          <p:cNvPr name="Group 6" id="6"/>
          <p:cNvGrpSpPr/>
          <p:nvPr/>
        </p:nvGrpSpPr>
        <p:grpSpPr>
          <a:xfrm rot="0">
            <a:off x="12303858" y="3704874"/>
            <a:ext cx="5687829" cy="3724626"/>
            <a:chOff x="0" y="0"/>
            <a:chExt cx="2099332" cy="1374729"/>
          </a:xfrm>
        </p:grpSpPr>
        <p:sp>
          <p:nvSpPr>
            <p:cNvPr name="Freeform 7" id="7"/>
            <p:cNvSpPr/>
            <p:nvPr/>
          </p:nvSpPr>
          <p:spPr>
            <a:xfrm flipH="false" flipV="false" rot="0">
              <a:off x="0" y="0"/>
              <a:ext cx="2099332" cy="1374729"/>
            </a:xfrm>
            <a:custGeom>
              <a:avLst/>
              <a:gdLst/>
              <a:ahLst/>
              <a:cxnLst/>
              <a:rect r="r" b="b" t="t" l="l"/>
              <a:pathLst>
                <a:path h="1374729" w="2099332">
                  <a:moveTo>
                    <a:pt x="1974872" y="1374729"/>
                  </a:moveTo>
                  <a:lnTo>
                    <a:pt x="124460" y="1374729"/>
                  </a:lnTo>
                  <a:cubicBezTo>
                    <a:pt x="55880" y="1374729"/>
                    <a:pt x="0" y="1318849"/>
                    <a:pt x="0" y="1250269"/>
                  </a:cubicBezTo>
                  <a:lnTo>
                    <a:pt x="0" y="124460"/>
                  </a:lnTo>
                  <a:cubicBezTo>
                    <a:pt x="0" y="55880"/>
                    <a:pt x="55880" y="0"/>
                    <a:pt x="124460" y="0"/>
                  </a:cubicBezTo>
                  <a:lnTo>
                    <a:pt x="1974872" y="0"/>
                  </a:lnTo>
                  <a:cubicBezTo>
                    <a:pt x="2043452" y="0"/>
                    <a:pt x="2099332" y="55880"/>
                    <a:pt x="2099332" y="124460"/>
                  </a:cubicBezTo>
                  <a:lnTo>
                    <a:pt x="2099332" y="1250269"/>
                  </a:lnTo>
                  <a:cubicBezTo>
                    <a:pt x="2099332" y="1318849"/>
                    <a:pt x="2043452" y="1374729"/>
                    <a:pt x="1974872" y="1374729"/>
                  </a:cubicBezTo>
                  <a:close/>
                </a:path>
              </a:pathLst>
            </a:custGeom>
            <a:solidFill>
              <a:srgbClr val="F29F05"/>
            </a:solidFill>
          </p:spPr>
        </p:sp>
      </p:grpSp>
      <p:sp>
        <p:nvSpPr>
          <p:cNvPr name="Freeform 8" id="8"/>
          <p:cNvSpPr/>
          <p:nvPr/>
        </p:nvSpPr>
        <p:spPr>
          <a:xfrm flipH="false" flipV="false" rot="0">
            <a:off x="17066794" y="161873"/>
            <a:ext cx="1016999" cy="1016999"/>
          </a:xfrm>
          <a:custGeom>
            <a:avLst/>
            <a:gdLst/>
            <a:ahLst/>
            <a:cxnLst/>
            <a:rect r="r" b="b" t="t" l="l"/>
            <a:pathLst>
              <a:path h="1016999" w="1016999">
                <a:moveTo>
                  <a:pt x="0" y="0"/>
                </a:moveTo>
                <a:lnTo>
                  <a:pt x="1016998" y="0"/>
                </a:lnTo>
                <a:lnTo>
                  <a:pt x="1016998" y="1016999"/>
                </a:lnTo>
                <a:lnTo>
                  <a:pt x="0" y="10169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61873"/>
            <a:ext cx="4149869" cy="4149869"/>
          </a:xfrm>
          <a:custGeom>
            <a:avLst/>
            <a:gdLst/>
            <a:ahLst/>
            <a:cxnLst/>
            <a:rect r="r" b="b" t="t" l="l"/>
            <a:pathLst>
              <a:path h="4149869" w="4149869">
                <a:moveTo>
                  <a:pt x="0" y="0"/>
                </a:moveTo>
                <a:lnTo>
                  <a:pt x="4149869" y="0"/>
                </a:lnTo>
                <a:lnTo>
                  <a:pt x="4149869" y="4149869"/>
                </a:lnTo>
                <a:lnTo>
                  <a:pt x="0" y="41498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19366" y="587303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8001240" y="587303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8001240" y="19694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2"/>
            <a:stretch>
              <a:fillRect l="0" t="0" r="0" b="0"/>
            </a:stretch>
          </a:blipFill>
        </p:spPr>
      </p:sp>
      <p:sp>
        <p:nvSpPr>
          <p:cNvPr name="Freeform 13" id="13"/>
          <p:cNvSpPr/>
          <p:nvPr/>
        </p:nvSpPr>
        <p:spPr>
          <a:xfrm flipH="false" flipV="false" rot="0">
            <a:off x="4302536" y="225434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2521680" y="4728837"/>
            <a:ext cx="1678799" cy="1676701"/>
          </a:xfrm>
          <a:custGeom>
            <a:avLst/>
            <a:gdLst/>
            <a:ahLst/>
            <a:cxnLst/>
            <a:rect r="r" b="b" t="t" l="l"/>
            <a:pathLst>
              <a:path h="1676701" w="1678799">
                <a:moveTo>
                  <a:pt x="0" y="0"/>
                </a:moveTo>
                <a:lnTo>
                  <a:pt x="1678799" y="0"/>
                </a:lnTo>
                <a:lnTo>
                  <a:pt x="1678799" y="1676700"/>
                </a:lnTo>
                <a:lnTo>
                  <a:pt x="0" y="16767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5" id="15"/>
          <p:cNvSpPr txBox="true"/>
          <p:nvPr/>
        </p:nvSpPr>
        <p:spPr>
          <a:xfrm rot="0">
            <a:off x="14533854" y="5128405"/>
            <a:ext cx="3286383" cy="1077589"/>
          </a:xfrm>
          <a:prstGeom prst="rect">
            <a:avLst/>
          </a:prstGeom>
        </p:spPr>
        <p:txBody>
          <a:bodyPr anchor="t" rtlCol="false" tIns="0" lIns="0" bIns="0" rIns="0">
            <a:spAutoFit/>
          </a:bodyPr>
          <a:lstStyle/>
          <a:p>
            <a:pPr algn="just">
              <a:lnSpc>
                <a:spcPts val="8017"/>
              </a:lnSpc>
            </a:pPr>
            <a:r>
              <a:rPr lang="en-US" sz="8439">
                <a:solidFill>
                  <a:srgbClr val="FFFFFF"/>
                </a:solidFill>
                <a:latin typeface="Sorts Mill Goudy"/>
                <a:ea typeface="Sorts Mill Goudy"/>
                <a:cs typeface="Sorts Mill Goudy"/>
                <a:sym typeface="Sorts Mill Goudy"/>
              </a:rPr>
              <a:t>SDG’s</a:t>
            </a:r>
          </a:p>
        </p:txBody>
      </p:sp>
    </p:spTree>
  </p:cSld>
  <p:clrMapOvr>
    <a:masterClrMapping/>
  </p:clrMapOvr>
  <p:transition spd="fast">
    <p:cover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23576" y="3070713"/>
            <a:ext cx="5539306" cy="1659907"/>
            <a:chOff x="0" y="0"/>
            <a:chExt cx="4015999" cy="1203433"/>
          </a:xfrm>
        </p:grpSpPr>
        <p:sp>
          <p:nvSpPr>
            <p:cNvPr name="Freeform 3" id="3"/>
            <p:cNvSpPr/>
            <p:nvPr/>
          </p:nvSpPr>
          <p:spPr>
            <a:xfrm flipH="false" flipV="false" rot="0">
              <a:off x="0" y="0"/>
              <a:ext cx="4015999" cy="1203433"/>
            </a:xfrm>
            <a:custGeom>
              <a:avLst/>
              <a:gdLst/>
              <a:ahLst/>
              <a:cxnLst/>
              <a:rect r="r" b="b" t="t" l="l"/>
              <a:pathLst>
                <a:path h="1203433" w="4015999">
                  <a:moveTo>
                    <a:pt x="3891539" y="1203433"/>
                  </a:moveTo>
                  <a:lnTo>
                    <a:pt x="124460" y="1203433"/>
                  </a:lnTo>
                  <a:cubicBezTo>
                    <a:pt x="55880" y="1203433"/>
                    <a:pt x="0" y="1147553"/>
                    <a:pt x="0" y="1078973"/>
                  </a:cubicBezTo>
                  <a:lnTo>
                    <a:pt x="0" y="124460"/>
                  </a:lnTo>
                  <a:cubicBezTo>
                    <a:pt x="0" y="55880"/>
                    <a:pt x="55880" y="0"/>
                    <a:pt x="124460" y="0"/>
                  </a:cubicBezTo>
                  <a:lnTo>
                    <a:pt x="3891539" y="0"/>
                  </a:lnTo>
                  <a:cubicBezTo>
                    <a:pt x="3960119" y="0"/>
                    <a:pt x="4015999" y="55880"/>
                    <a:pt x="4015999" y="124460"/>
                  </a:cubicBezTo>
                  <a:lnTo>
                    <a:pt x="4015999" y="1078973"/>
                  </a:lnTo>
                  <a:cubicBezTo>
                    <a:pt x="4015999" y="1147553"/>
                    <a:pt x="3960119" y="1203433"/>
                    <a:pt x="3891539" y="1203433"/>
                  </a:cubicBezTo>
                  <a:close/>
                </a:path>
              </a:pathLst>
            </a:custGeom>
            <a:solidFill>
              <a:srgbClr val="487307"/>
            </a:solidFill>
          </p:spPr>
        </p:sp>
      </p:grpSp>
      <p:grpSp>
        <p:nvGrpSpPr>
          <p:cNvPr name="Group 4" id="4"/>
          <p:cNvGrpSpPr/>
          <p:nvPr/>
        </p:nvGrpSpPr>
        <p:grpSpPr>
          <a:xfrm rot="0">
            <a:off x="6477416" y="5238664"/>
            <a:ext cx="5652708" cy="1658111"/>
            <a:chOff x="0" y="0"/>
            <a:chExt cx="2390188" cy="701115"/>
          </a:xfrm>
        </p:grpSpPr>
        <p:sp>
          <p:nvSpPr>
            <p:cNvPr name="Freeform 5" id="5"/>
            <p:cNvSpPr/>
            <p:nvPr/>
          </p:nvSpPr>
          <p:spPr>
            <a:xfrm flipH="false" flipV="false" rot="0">
              <a:off x="0" y="0"/>
              <a:ext cx="2390188" cy="701115"/>
            </a:xfrm>
            <a:custGeom>
              <a:avLst/>
              <a:gdLst/>
              <a:ahLst/>
              <a:cxnLst/>
              <a:rect r="r" b="b" t="t" l="l"/>
              <a:pathLst>
                <a:path h="701115" w="2390188">
                  <a:moveTo>
                    <a:pt x="2265728" y="701115"/>
                  </a:moveTo>
                  <a:lnTo>
                    <a:pt x="124460" y="701115"/>
                  </a:lnTo>
                  <a:cubicBezTo>
                    <a:pt x="55880" y="701115"/>
                    <a:pt x="0" y="645235"/>
                    <a:pt x="0" y="576655"/>
                  </a:cubicBezTo>
                  <a:lnTo>
                    <a:pt x="0" y="124460"/>
                  </a:lnTo>
                  <a:cubicBezTo>
                    <a:pt x="0" y="55880"/>
                    <a:pt x="55880" y="0"/>
                    <a:pt x="124460" y="0"/>
                  </a:cubicBezTo>
                  <a:lnTo>
                    <a:pt x="2265728" y="0"/>
                  </a:lnTo>
                  <a:cubicBezTo>
                    <a:pt x="2334308" y="0"/>
                    <a:pt x="2390188" y="55880"/>
                    <a:pt x="2390188" y="124460"/>
                  </a:cubicBezTo>
                  <a:lnTo>
                    <a:pt x="2390188" y="576655"/>
                  </a:lnTo>
                  <a:cubicBezTo>
                    <a:pt x="2390188" y="645235"/>
                    <a:pt x="2334308" y="701115"/>
                    <a:pt x="2265728" y="701115"/>
                  </a:cubicBezTo>
                  <a:close/>
                </a:path>
              </a:pathLst>
            </a:custGeom>
            <a:solidFill>
              <a:srgbClr val="F29F05"/>
            </a:solidFill>
          </p:spPr>
        </p:sp>
      </p:grpSp>
      <p:grpSp>
        <p:nvGrpSpPr>
          <p:cNvPr name="Group 6" id="6"/>
          <p:cNvGrpSpPr/>
          <p:nvPr/>
        </p:nvGrpSpPr>
        <p:grpSpPr>
          <a:xfrm rot="0">
            <a:off x="754039" y="3070713"/>
            <a:ext cx="5057657" cy="6159012"/>
            <a:chOff x="0" y="0"/>
            <a:chExt cx="2138577" cy="2604273"/>
          </a:xfrm>
        </p:grpSpPr>
        <p:sp>
          <p:nvSpPr>
            <p:cNvPr name="Freeform 7" id="7"/>
            <p:cNvSpPr/>
            <p:nvPr/>
          </p:nvSpPr>
          <p:spPr>
            <a:xfrm flipH="false" flipV="false" rot="0">
              <a:off x="0" y="0"/>
              <a:ext cx="2138577" cy="2604274"/>
            </a:xfrm>
            <a:custGeom>
              <a:avLst/>
              <a:gdLst/>
              <a:ahLst/>
              <a:cxnLst/>
              <a:rect r="r" b="b" t="t" l="l"/>
              <a:pathLst>
                <a:path h="2604274" w="2138577">
                  <a:moveTo>
                    <a:pt x="2014117" y="2604273"/>
                  </a:moveTo>
                  <a:lnTo>
                    <a:pt x="124460" y="2604273"/>
                  </a:lnTo>
                  <a:cubicBezTo>
                    <a:pt x="55880" y="2604273"/>
                    <a:pt x="0" y="2548393"/>
                    <a:pt x="0" y="2479813"/>
                  </a:cubicBezTo>
                  <a:lnTo>
                    <a:pt x="0" y="124460"/>
                  </a:lnTo>
                  <a:cubicBezTo>
                    <a:pt x="0" y="55880"/>
                    <a:pt x="55880" y="0"/>
                    <a:pt x="124460" y="0"/>
                  </a:cubicBezTo>
                  <a:lnTo>
                    <a:pt x="2014117" y="0"/>
                  </a:lnTo>
                  <a:cubicBezTo>
                    <a:pt x="2082697" y="0"/>
                    <a:pt x="2138577" y="55880"/>
                    <a:pt x="2138577" y="124460"/>
                  </a:cubicBezTo>
                  <a:lnTo>
                    <a:pt x="2138577" y="2479814"/>
                  </a:lnTo>
                  <a:cubicBezTo>
                    <a:pt x="2138577" y="2548393"/>
                    <a:pt x="2082697" y="2604274"/>
                    <a:pt x="2014117" y="2604274"/>
                  </a:cubicBezTo>
                  <a:close/>
                </a:path>
              </a:pathLst>
            </a:custGeom>
            <a:solidFill>
              <a:srgbClr val="BF0404"/>
            </a:solidFill>
          </p:spPr>
        </p:sp>
      </p:grpSp>
      <p:sp>
        <p:nvSpPr>
          <p:cNvPr name="AutoShape 8" id="8"/>
          <p:cNvSpPr/>
          <p:nvPr/>
        </p:nvSpPr>
        <p:spPr>
          <a:xfrm>
            <a:off x="1088378" y="4865011"/>
            <a:ext cx="4310311" cy="0"/>
          </a:xfrm>
          <a:prstGeom prst="line">
            <a:avLst/>
          </a:prstGeom>
          <a:ln cap="rnd" w="28575">
            <a:solidFill>
              <a:srgbClr val="FFFFFF"/>
            </a:solidFill>
            <a:prstDash val="solid"/>
            <a:headEnd type="none" len="sm" w="sm"/>
            <a:tailEnd type="none" len="sm" w="sm"/>
          </a:ln>
        </p:spPr>
      </p:sp>
      <p:grpSp>
        <p:nvGrpSpPr>
          <p:cNvPr name="Group 9" id="9"/>
          <p:cNvGrpSpPr/>
          <p:nvPr/>
        </p:nvGrpSpPr>
        <p:grpSpPr>
          <a:xfrm rot="0">
            <a:off x="6477416" y="7417425"/>
            <a:ext cx="5652708" cy="1770186"/>
            <a:chOff x="0" y="0"/>
            <a:chExt cx="3240640" cy="1014830"/>
          </a:xfrm>
        </p:grpSpPr>
        <p:sp>
          <p:nvSpPr>
            <p:cNvPr name="Freeform 10" id="10"/>
            <p:cNvSpPr/>
            <p:nvPr/>
          </p:nvSpPr>
          <p:spPr>
            <a:xfrm flipH="false" flipV="false" rot="0">
              <a:off x="0" y="0"/>
              <a:ext cx="3240640" cy="1014830"/>
            </a:xfrm>
            <a:custGeom>
              <a:avLst/>
              <a:gdLst/>
              <a:ahLst/>
              <a:cxnLst/>
              <a:rect r="r" b="b" t="t" l="l"/>
              <a:pathLst>
                <a:path h="1014830" w="3240640">
                  <a:moveTo>
                    <a:pt x="3116180" y="1014830"/>
                  </a:moveTo>
                  <a:lnTo>
                    <a:pt x="124460" y="1014830"/>
                  </a:lnTo>
                  <a:cubicBezTo>
                    <a:pt x="55880" y="1014830"/>
                    <a:pt x="0" y="958950"/>
                    <a:pt x="0" y="890370"/>
                  </a:cubicBezTo>
                  <a:lnTo>
                    <a:pt x="0" y="124460"/>
                  </a:lnTo>
                  <a:cubicBezTo>
                    <a:pt x="0" y="55880"/>
                    <a:pt x="55880" y="0"/>
                    <a:pt x="124460" y="0"/>
                  </a:cubicBezTo>
                  <a:lnTo>
                    <a:pt x="3116180" y="0"/>
                  </a:lnTo>
                  <a:cubicBezTo>
                    <a:pt x="3184760" y="0"/>
                    <a:pt x="3240640" y="55880"/>
                    <a:pt x="3240640" y="124460"/>
                  </a:cubicBezTo>
                  <a:lnTo>
                    <a:pt x="3240640" y="890370"/>
                  </a:lnTo>
                  <a:cubicBezTo>
                    <a:pt x="3240640" y="958950"/>
                    <a:pt x="3184760" y="1014830"/>
                    <a:pt x="3116180" y="1014830"/>
                  </a:cubicBezTo>
                  <a:close/>
                </a:path>
              </a:pathLst>
            </a:custGeom>
            <a:solidFill>
              <a:srgbClr val="19486A"/>
            </a:solidFill>
          </p:spPr>
        </p:sp>
      </p:grpSp>
      <p:sp>
        <p:nvSpPr>
          <p:cNvPr name="AutoShape 11" id="11"/>
          <p:cNvSpPr/>
          <p:nvPr/>
        </p:nvSpPr>
        <p:spPr>
          <a:xfrm>
            <a:off x="8802586" y="9440811"/>
            <a:ext cx="0" cy="479256"/>
          </a:xfrm>
          <a:prstGeom prst="line">
            <a:avLst/>
          </a:prstGeom>
          <a:ln cap="rnd" w="66675">
            <a:solidFill>
              <a:srgbClr val="FFFFFF"/>
            </a:solidFill>
            <a:prstDash val="solid"/>
            <a:headEnd type="none" len="sm" w="sm"/>
            <a:tailEnd type="arrow" len="sm" w="med"/>
          </a:ln>
        </p:spPr>
      </p:sp>
      <p:grpSp>
        <p:nvGrpSpPr>
          <p:cNvPr name="Group 12" id="12"/>
          <p:cNvGrpSpPr/>
          <p:nvPr/>
        </p:nvGrpSpPr>
        <p:grpSpPr>
          <a:xfrm rot="0">
            <a:off x="12561647" y="3099288"/>
            <a:ext cx="5057657" cy="6159012"/>
            <a:chOff x="0" y="0"/>
            <a:chExt cx="2138577" cy="2604273"/>
          </a:xfrm>
        </p:grpSpPr>
        <p:sp>
          <p:nvSpPr>
            <p:cNvPr name="Freeform 13" id="13"/>
            <p:cNvSpPr/>
            <p:nvPr/>
          </p:nvSpPr>
          <p:spPr>
            <a:xfrm flipH="false" flipV="false" rot="0">
              <a:off x="0" y="0"/>
              <a:ext cx="2138577" cy="2604274"/>
            </a:xfrm>
            <a:custGeom>
              <a:avLst/>
              <a:gdLst/>
              <a:ahLst/>
              <a:cxnLst/>
              <a:rect r="r" b="b" t="t" l="l"/>
              <a:pathLst>
                <a:path h="2604274" w="2138577">
                  <a:moveTo>
                    <a:pt x="2014117" y="2604273"/>
                  </a:moveTo>
                  <a:lnTo>
                    <a:pt x="124460" y="2604273"/>
                  </a:lnTo>
                  <a:cubicBezTo>
                    <a:pt x="55880" y="2604273"/>
                    <a:pt x="0" y="2548393"/>
                    <a:pt x="0" y="2479813"/>
                  </a:cubicBezTo>
                  <a:lnTo>
                    <a:pt x="0" y="124460"/>
                  </a:lnTo>
                  <a:cubicBezTo>
                    <a:pt x="0" y="55880"/>
                    <a:pt x="55880" y="0"/>
                    <a:pt x="124460" y="0"/>
                  </a:cubicBezTo>
                  <a:lnTo>
                    <a:pt x="2014117" y="0"/>
                  </a:lnTo>
                  <a:cubicBezTo>
                    <a:pt x="2082697" y="0"/>
                    <a:pt x="2138577" y="55880"/>
                    <a:pt x="2138577" y="124460"/>
                  </a:cubicBezTo>
                  <a:lnTo>
                    <a:pt x="2138577" y="2479814"/>
                  </a:lnTo>
                  <a:cubicBezTo>
                    <a:pt x="2138577" y="2548393"/>
                    <a:pt x="2082697" y="2604274"/>
                    <a:pt x="2014117" y="2604274"/>
                  </a:cubicBezTo>
                  <a:close/>
                </a:path>
              </a:pathLst>
            </a:custGeom>
            <a:solidFill>
              <a:srgbClr val="BF0404"/>
            </a:solidFill>
          </p:spPr>
        </p:sp>
      </p:grpSp>
      <p:sp>
        <p:nvSpPr>
          <p:cNvPr name="AutoShape 14" id="14"/>
          <p:cNvSpPr/>
          <p:nvPr/>
        </p:nvSpPr>
        <p:spPr>
          <a:xfrm>
            <a:off x="12868992" y="5031698"/>
            <a:ext cx="4310311" cy="0"/>
          </a:xfrm>
          <a:prstGeom prst="line">
            <a:avLst/>
          </a:prstGeom>
          <a:ln cap="rnd" w="28575">
            <a:solidFill>
              <a:srgbClr val="FFFFFF"/>
            </a:solidFill>
            <a:prstDash val="solid"/>
            <a:headEnd type="none" len="sm" w="sm"/>
            <a:tailEnd type="none" len="sm" w="sm"/>
          </a:ln>
        </p:spPr>
      </p:sp>
      <p:sp>
        <p:nvSpPr>
          <p:cNvPr name="Freeform 15" id="15"/>
          <p:cNvSpPr/>
          <p:nvPr/>
        </p:nvSpPr>
        <p:spPr>
          <a:xfrm flipH="false" flipV="false" rot="0">
            <a:off x="3869683" y="7451048"/>
            <a:ext cx="1073076" cy="922846"/>
          </a:xfrm>
          <a:custGeom>
            <a:avLst/>
            <a:gdLst/>
            <a:ahLst/>
            <a:cxnLst/>
            <a:rect r="r" b="b" t="t" l="l"/>
            <a:pathLst>
              <a:path h="922846" w="1073076">
                <a:moveTo>
                  <a:pt x="0" y="0"/>
                </a:moveTo>
                <a:lnTo>
                  <a:pt x="1073076" y="0"/>
                </a:lnTo>
                <a:lnTo>
                  <a:pt x="1073076" y="922846"/>
                </a:lnTo>
                <a:lnTo>
                  <a:pt x="0" y="922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3576141" y="340777"/>
            <a:ext cx="10958790" cy="1910218"/>
          </a:xfrm>
          <a:custGeom>
            <a:avLst/>
            <a:gdLst/>
            <a:ahLst/>
            <a:cxnLst/>
            <a:rect r="r" b="b" t="t" l="l"/>
            <a:pathLst>
              <a:path h="1910218" w="10958790">
                <a:moveTo>
                  <a:pt x="0" y="0"/>
                </a:moveTo>
                <a:lnTo>
                  <a:pt x="10958790" y="0"/>
                </a:lnTo>
                <a:lnTo>
                  <a:pt x="10958790" y="1910219"/>
                </a:lnTo>
                <a:lnTo>
                  <a:pt x="0" y="1910219"/>
                </a:lnTo>
                <a:lnTo>
                  <a:pt x="0" y="0"/>
                </a:lnTo>
                <a:close/>
              </a:path>
            </a:pathLst>
          </a:custGeom>
          <a:blipFill>
            <a:blip r:embed="rId4">
              <a:alphaModFix amt="42000"/>
            </a:blip>
            <a:stretch>
              <a:fillRect l="0" t="-285723" r="0" b="-285723"/>
            </a:stretch>
          </a:blipFill>
          <a:ln w="38100" cap="sq">
            <a:solidFill>
              <a:srgbClr val="000000">
                <a:alpha val="41961"/>
              </a:srgbClr>
            </a:solidFill>
            <a:prstDash val="solid"/>
            <a:miter/>
          </a:ln>
        </p:spPr>
      </p:sp>
      <p:sp>
        <p:nvSpPr>
          <p:cNvPr name="Freeform 17" id="17"/>
          <p:cNvSpPr/>
          <p:nvPr/>
        </p:nvSpPr>
        <p:spPr>
          <a:xfrm flipH="false" flipV="false" rot="0">
            <a:off x="17486246" y="248487"/>
            <a:ext cx="581593" cy="581593"/>
          </a:xfrm>
          <a:custGeom>
            <a:avLst/>
            <a:gdLst/>
            <a:ahLst/>
            <a:cxnLst/>
            <a:rect r="r" b="b" t="t" l="l"/>
            <a:pathLst>
              <a:path h="581593" w="581593">
                <a:moveTo>
                  <a:pt x="0" y="0"/>
                </a:moveTo>
                <a:lnTo>
                  <a:pt x="581593" y="0"/>
                </a:lnTo>
                <a:lnTo>
                  <a:pt x="581593" y="581593"/>
                </a:lnTo>
                <a:lnTo>
                  <a:pt x="0" y="581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2948989" y="3584627"/>
            <a:ext cx="4310311" cy="1222630"/>
          </a:xfrm>
          <a:prstGeom prst="rect">
            <a:avLst/>
          </a:prstGeom>
        </p:spPr>
        <p:txBody>
          <a:bodyPr anchor="t" rtlCol="false" tIns="0" lIns="0" bIns="0" rIns="0">
            <a:spAutoFit/>
          </a:bodyPr>
          <a:lstStyle/>
          <a:p>
            <a:pPr algn="ctr">
              <a:lnSpc>
                <a:spcPts val="4982"/>
              </a:lnSpc>
              <a:spcBef>
                <a:spcPct val="0"/>
              </a:spcBef>
            </a:pPr>
            <a:r>
              <a:rPr lang="en-US" sz="3299">
                <a:solidFill>
                  <a:srgbClr val="FFFFFF"/>
                </a:solidFill>
                <a:latin typeface="Sorts Mill Goudy"/>
                <a:ea typeface="Sorts Mill Goudy"/>
                <a:cs typeface="Sorts Mill Goudy"/>
                <a:sym typeface="Sorts Mill Goudy"/>
              </a:rPr>
              <a:t>Collaboration and Networking</a:t>
            </a:r>
          </a:p>
        </p:txBody>
      </p:sp>
      <p:sp>
        <p:nvSpPr>
          <p:cNvPr name="TextBox 19" id="19"/>
          <p:cNvSpPr txBox="true"/>
          <p:nvPr/>
        </p:nvSpPr>
        <p:spPr>
          <a:xfrm rot="0">
            <a:off x="2778743" y="854563"/>
            <a:ext cx="12730514" cy="1092196"/>
          </a:xfrm>
          <a:prstGeom prst="rect">
            <a:avLst/>
          </a:prstGeom>
        </p:spPr>
        <p:txBody>
          <a:bodyPr anchor="t" rtlCol="false" tIns="0" lIns="0" bIns="0" rIns="0">
            <a:spAutoFit/>
          </a:bodyPr>
          <a:lstStyle/>
          <a:p>
            <a:pPr algn="ctr">
              <a:lnSpc>
                <a:spcPts val="8169"/>
              </a:lnSpc>
            </a:pPr>
            <a:r>
              <a:rPr lang="en-US" sz="8599">
                <a:solidFill>
                  <a:srgbClr val="0C344F"/>
                </a:solidFill>
                <a:latin typeface="Sorts Mill Goudy"/>
                <a:ea typeface="Sorts Mill Goudy"/>
                <a:cs typeface="Sorts Mill Goudy"/>
                <a:sym typeface="Sorts Mill Goudy"/>
              </a:rPr>
              <a:t>Benefits and Impacts</a:t>
            </a:r>
          </a:p>
        </p:txBody>
      </p:sp>
      <p:sp>
        <p:nvSpPr>
          <p:cNvPr name="TextBox 20" id="20"/>
          <p:cNvSpPr txBox="true"/>
          <p:nvPr/>
        </p:nvSpPr>
        <p:spPr>
          <a:xfrm rot="0">
            <a:off x="1088378" y="3747655"/>
            <a:ext cx="4310311" cy="593980"/>
          </a:xfrm>
          <a:prstGeom prst="rect">
            <a:avLst/>
          </a:prstGeom>
        </p:spPr>
        <p:txBody>
          <a:bodyPr anchor="t" rtlCol="false" tIns="0" lIns="0" bIns="0" rIns="0">
            <a:spAutoFit/>
          </a:bodyPr>
          <a:lstStyle/>
          <a:p>
            <a:pPr algn="ctr">
              <a:lnSpc>
                <a:spcPts val="4982"/>
              </a:lnSpc>
              <a:spcBef>
                <a:spcPct val="0"/>
              </a:spcBef>
            </a:pPr>
            <a:r>
              <a:rPr lang="en-US" sz="3299">
                <a:solidFill>
                  <a:srgbClr val="FFFFFF"/>
                </a:solidFill>
                <a:latin typeface="Sorts Mill Goudy"/>
                <a:ea typeface="Sorts Mill Goudy"/>
                <a:cs typeface="Sorts Mill Goudy"/>
                <a:sym typeface="Sorts Mill Goudy"/>
              </a:rPr>
              <a:t>Environmental Impacts</a:t>
            </a:r>
          </a:p>
        </p:txBody>
      </p:sp>
      <p:sp>
        <p:nvSpPr>
          <p:cNvPr name="TextBox 21" id="21"/>
          <p:cNvSpPr txBox="true"/>
          <p:nvPr/>
        </p:nvSpPr>
        <p:spPr>
          <a:xfrm rot="0">
            <a:off x="6815878" y="3599908"/>
            <a:ext cx="5128184" cy="602535"/>
          </a:xfrm>
          <a:prstGeom prst="rect">
            <a:avLst/>
          </a:prstGeom>
        </p:spPr>
        <p:txBody>
          <a:bodyPr anchor="t" rtlCol="false" tIns="0" lIns="0" bIns="0" rIns="0">
            <a:spAutoFit/>
          </a:bodyPr>
          <a:lstStyle/>
          <a:p>
            <a:pPr algn="ctr">
              <a:lnSpc>
                <a:spcPts val="5020"/>
              </a:lnSpc>
              <a:spcBef>
                <a:spcPct val="0"/>
              </a:spcBef>
            </a:pPr>
            <a:r>
              <a:rPr lang="en-US" sz="3324">
                <a:solidFill>
                  <a:srgbClr val="FFFFFF"/>
                </a:solidFill>
                <a:latin typeface="Sorts Mill Goudy"/>
                <a:ea typeface="Sorts Mill Goudy"/>
                <a:cs typeface="Sorts Mill Goudy"/>
                <a:sym typeface="Sorts Mill Goudy"/>
              </a:rPr>
              <a:t>Sustainable Practices</a:t>
            </a:r>
          </a:p>
        </p:txBody>
      </p:sp>
      <p:sp>
        <p:nvSpPr>
          <p:cNvPr name="TextBox 22" id="22"/>
          <p:cNvSpPr txBox="true"/>
          <p:nvPr/>
        </p:nvSpPr>
        <p:spPr>
          <a:xfrm rot="0">
            <a:off x="7037978" y="5721247"/>
            <a:ext cx="4310311" cy="593980"/>
          </a:xfrm>
          <a:prstGeom prst="rect">
            <a:avLst/>
          </a:prstGeom>
        </p:spPr>
        <p:txBody>
          <a:bodyPr anchor="t" rtlCol="false" tIns="0" lIns="0" bIns="0" rIns="0">
            <a:spAutoFit/>
          </a:bodyPr>
          <a:lstStyle/>
          <a:p>
            <a:pPr algn="ctr">
              <a:lnSpc>
                <a:spcPts val="4982"/>
              </a:lnSpc>
              <a:spcBef>
                <a:spcPct val="0"/>
              </a:spcBef>
            </a:pPr>
            <a:r>
              <a:rPr lang="en-US" sz="3299">
                <a:solidFill>
                  <a:srgbClr val="FFFFFF"/>
                </a:solidFill>
                <a:latin typeface="Sorts Mill Goudy"/>
                <a:ea typeface="Sorts Mill Goudy"/>
                <a:cs typeface="Sorts Mill Goudy"/>
                <a:sym typeface="Sorts Mill Goudy"/>
              </a:rPr>
              <a:t>Economic Benefits</a:t>
            </a:r>
          </a:p>
        </p:txBody>
      </p:sp>
      <p:sp>
        <p:nvSpPr>
          <p:cNvPr name="TextBox 23" id="23"/>
          <p:cNvSpPr txBox="true"/>
          <p:nvPr/>
        </p:nvSpPr>
        <p:spPr>
          <a:xfrm rot="0">
            <a:off x="754039" y="5356595"/>
            <a:ext cx="4866229" cy="2479930"/>
          </a:xfrm>
          <a:prstGeom prst="rect">
            <a:avLst/>
          </a:prstGeom>
        </p:spPr>
        <p:txBody>
          <a:bodyPr anchor="t" rtlCol="false" tIns="0" lIns="0" bIns="0" rIns="0">
            <a:spAutoFit/>
          </a:bodyPr>
          <a:lstStyle/>
          <a:p>
            <a:pPr algn="l" marL="712465" indent="-356233" lvl="1">
              <a:lnSpc>
                <a:spcPts val="4982"/>
              </a:lnSpc>
              <a:buFont typeface="Arial"/>
              <a:buChar char="•"/>
            </a:pPr>
            <a:r>
              <a:rPr lang="en-US" sz="3299">
                <a:solidFill>
                  <a:srgbClr val="FFFFFF"/>
                </a:solidFill>
                <a:latin typeface="Sorts Mill Goudy"/>
                <a:ea typeface="Sorts Mill Goudy"/>
                <a:cs typeface="Sorts Mill Goudy"/>
                <a:sym typeface="Sorts Mill Goudy"/>
              </a:rPr>
              <a:t>Reduced Waste</a:t>
            </a:r>
          </a:p>
          <a:p>
            <a:pPr algn="l" marL="712465" indent="-356233" lvl="1">
              <a:lnSpc>
                <a:spcPts val="4982"/>
              </a:lnSpc>
              <a:buFont typeface="Arial"/>
              <a:buChar char="•"/>
            </a:pPr>
            <a:r>
              <a:rPr lang="en-US" sz="3299">
                <a:solidFill>
                  <a:srgbClr val="FFFFFF"/>
                </a:solidFill>
                <a:latin typeface="Sorts Mill Goudy"/>
                <a:ea typeface="Sorts Mill Goudy"/>
                <a:cs typeface="Sorts Mill Goudy"/>
                <a:sym typeface="Sorts Mill Goudy"/>
              </a:rPr>
              <a:t>Circular Economy</a:t>
            </a:r>
          </a:p>
          <a:p>
            <a:pPr algn="l" marL="712465" indent="-356233" lvl="1">
              <a:lnSpc>
                <a:spcPts val="4982"/>
              </a:lnSpc>
              <a:buFont typeface="Arial"/>
              <a:buChar char="•"/>
            </a:pPr>
            <a:r>
              <a:rPr lang="en-US" sz="3299">
                <a:solidFill>
                  <a:srgbClr val="FFFFFF"/>
                </a:solidFill>
                <a:latin typeface="Sorts Mill Goudy"/>
                <a:ea typeface="Sorts Mill Goudy"/>
                <a:cs typeface="Sorts Mill Goudy"/>
                <a:sym typeface="Sorts Mill Goudy"/>
              </a:rPr>
              <a:t>Lower Carbon footprint</a:t>
            </a:r>
          </a:p>
        </p:txBody>
      </p:sp>
      <p:sp>
        <p:nvSpPr>
          <p:cNvPr name="TextBox 24" id="24"/>
          <p:cNvSpPr txBox="true"/>
          <p:nvPr/>
        </p:nvSpPr>
        <p:spPr>
          <a:xfrm rot="0">
            <a:off x="6943294" y="7741275"/>
            <a:ext cx="4640042" cy="1222630"/>
          </a:xfrm>
          <a:prstGeom prst="rect">
            <a:avLst/>
          </a:prstGeom>
        </p:spPr>
        <p:txBody>
          <a:bodyPr anchor="t" rtlCol="false" tIns="0" lIns="0" bIns="0" rIns="0">
            <a:spAutoFit/>
          </a:bodyPr>
          <a:lstStyle/>
          <a:p>
            <a:pPr algn="ctr">
              <a:lnSpc>
                <a:spcPts val="4982"/>
              </a:lnSpc>
              <a:spcBef>
                <a:spcPct val="0"/>
              </a:spcBef>
            </a:pPr>
            <a:r>
              <a:rPr lang="en-US" sz="3299">
                <a:solidFill>
                  <a:srgbClr val="FFFFFF"/>
                </a:solidFill>
                <a:latin typeface="Sorts Mill Goudy"/>
                <a:ea typeface="Sorts Mill Goudy"/>
                <a:cs typeface="Sorts Mill Goudy"/>
                <a:sym typeface="Sorts Mill Goudy"/>
              </a:rPr>
              <a:t>Technological Innovation</a:t>
            </a:r>
          </a:p>
        </p:txBody>
      </p:sp>
      <p:sp>
        <p:nvSpPr>
          <p:cNvPr name="TextBox 25" id="25"/>
          <p:cNvSpPr txBox="true"/>
          <p:nvPr/>
        </p:nvSpPr>
        <p:spPr>
          <a:xfrm rot="0">
            <a:off x="12716876" y="5388341"/>
            <a:ext cx="4462426" cy="1768048"/>
          </a:xfrm>
          <a:prstGeom prst="rect">
            <a:avLst/>
          </a:prstGeom>
        </p:spPr>
        <p:txBody>
          <a:bodyPr anchor="t" rtlCol="false" tIns="0" lIns="0" bIns="0" rIns="0">
            <a:spAutoFit/>
          </a:bodyPr>
          <a:lstStyle/>
          <a:p>
            <a:pPr algn="l" marL="682560" indent="-341280" lvl="1">
              <a:lnSpc>
                <a:spcPts val="4773"/>
              </a:lnSpc>
              <a:buFont typeface="Arial"/>
              <a:buChar char="•"/>
            </a:pPr>
            <a:r>
              <a:rPr lang="en-US" sz="3161">
                <a:solidFill>
                  <a:srgbClr val="FFFFFF"/>
                </a:solidFill>
                <a:latin typeface="Sorts Mill Goudy"/>
                <a:ea typeface="Sorts Mill Goudy"/>
                <a:cs typeface="Sorts Mill Goudy"/>
                <a:sym typeface="Sorts Mill Goudy"/>
              </a:rPr>
              <a:t>Industry Collaboration</a:t>
            </a:r>
          </a:p>
          <a:p>
            <a:pPr algn="l" marL="682560" indent="-341280" lvl="1">
              <a:lnSpc>
                <a:spcPts val="4773"/>
              </a:lnSpc>
              <a:buFont typeface="Arial"/>
              <a:buChar char="•"/>
            </a:pPr>
            <a:r>
              <a:rPr lang="en-US" sz="3161">
                <a:solidFill>
                  <a:srgbClr val="FFFFFF"/>
                </a:solidFill>
                <a:latin typeface="Sorts Mill Goudy"/>
                <a:ea typeface="Sorts Mill Goudy"/>
                <a:cs typeface="Sorts Mill Goudy"/>
                <a:sym typeface="Sorts Mill Goudy"/>
              </a:rPr>
              <a:t>Global Impact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DAF6VtFevtA</dc:identifier>
  <dcterms:modified xsi:type="dcterms:W3CDTF">2011-08-01T06:04:30Z</dcterms:modified>
  <cp:revision>1</cp:revision>
  <dc:title>ECOREVOLVE</dc:title>
</cp:coreProperties>
</file>